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30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4" r:id="rId22"/>
    <p:sldId id="305" r:id="rId23"/>
    <p:sldId id="277" r:id="rId24"/>
    <p:sldId id="278" r:id="rId25"/>
    <p:sldId id="279" r:id="rId26"/>
    <p:sldId id="309" r:id="rId27"/>
    <p:sldId id="310" r:id="rId28"/>
    <p:sldId id="280" r:id="rId29"/>
    <p:sldId id="281" r:id="rId30"/>
    <p:sldId id="282" r:id="rId31"/>
    <p:sldId id="283" r:id="rId32"/>
    <p:sldId id="302" r:id="rId33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ptiste Vincens" initials="BV" lastIdx="1" clrIdx="0">
    <p:extLst>
      <p:ext uri="{19B8F6BF-5375-455C-9EA6-DF929625EA0E}">
        <p15:presenceInfo xmlns:p15="http://schemas.microsoft.com/office/powerpoint/2012/main" userId="S::baptiste.vincens@epfl.ch::62d5c009-eda6-484b-aeea-875e8eeb0a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162" autoAdjust="0"/>
    <p:restoredTop sz="96296"/>
  </p:normalViewPr>
  <p:slideViewPr>
    <p:cSldViewPr snapToGrid="0" snapToObjects="1" showGuides="1">
      <p:cViewPr varScale="1">
        <p:scale>
          <a:sx n="213" d="100"/>
          <a:sy n="213" d="100"/>
        </p:scale>
        <p:origin x="19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29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56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60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85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54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90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229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422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496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51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480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57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417470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6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  <p:sldLayoutId id="2147483685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6.png"/><Relationship Id="rId3" Type="http://schemas.openxmlformats.org/officeDocument/2006/relationships/image" Target="../media/image24.jp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60.png"/><Relationship Id="rId10" Type="http://schemas.openxmlformats.org/officeDocument/2006/relationships/image" Target="../media/image23.wmf"/><Relationship Id="rId4" Type="http://schemas.openxmlformats.org/officeDocument/2006/relationships/image" Target="../media/image25.jp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7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8.bin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1.wmf"/><Relationship Id="rId18" Type="http://schemas.openxmlformats.org/officeDocument/2006/relationships/image" Target="../media/image53.wmf"/><Relationship Id="rId3" Type="http://schemas.openxmlformats.org/officeDocument/2006/relationships/image" Target="../media/image56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40.bin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42.bin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0.wmf"/><Relationship Id="rId5" Type="http://schemas.openxmlformats.org/officeDocument/2006/relationships/image" Target="../media/image31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39.bin"/><Relationship Id="rId19" Type="http://schemas.openxmlformats.org/officeDocument/2006/relationships/oleObject" Target="../embeddings/oleObject44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4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Réduction et équilibre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2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F3FF-1C94-D741-ABA0-8EF9F424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9817-F813-2946-8DD6-80F728A8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8C8F-8026-2445-9E5A-6E84C7A4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2BDD3-9701-BD4D-90F5-E8FBCF52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762" y="673734"/>
            <a:ext cx="5958135" cy="7982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sz="1400" dirty="0"/>
              <a:t>Remplacer les charges par deux forces concentrées statiquement équivalentes (infinité de solutions)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1400" dirty="0"/>
              <a:t>Calculer les éléments de réduction au point O (solution unique)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47A99F8-538E-8C4B-B210-9FA62DD37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16653"/>
              </p:ext>
            </p:extLst>
          </p:nvPr>
        </p:nvGraphicFramePr>
        <p:xfrm>
          <a:off x="1111348" y="1563688"/>
          <a:ext cx="6921303" cy="3341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101">
                  <a:extLst>
                    <a:ext uri="{9D8B030D-6E8A-4147-A177-3AD203B41FA5}">
                      <a16:colId xmlns:a16="http://schemas.microsoft.com/office/drawing/2014/main" val="455241511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557578090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1823109791"/>
                    </a:ext>
                  </a:extLst>
                </a:gridCol>
              </a:tblGrid>
              <a:tr h="334105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591830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D61A721B-F2FE-2F42-A8CC-D358121DF456}"/>
              </a:ext>
            </a:extLst>
          </p:cNvPr>
          <p:cNvGrpSpPr/>
          <p:nvPr/>
        </p:nvGrpSpPr>
        <p:grpSpPr>
          <a:xfrm>
            <a:off x="3765129" y="1695249"/>
            <a:ext cx="1591444" cy="1237545"/>
            <a:chOff x="3516050" y="2254194"/>
            <a:chExt cx="2073774" cy="16126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665FE8-77A0-B44A-B44D-5151D648C7D4}"/>
                </a:ext>
              </a:extLst>
            </p:cNvPr>
            <p:cNvSpPr/>
            <p:nvPr/>
          </p:nvSpPr>
          <p:spPr>
            <a:xfrm>
              <a:off x="3864121" y="2700147"/>
              <a:ext cx="1415757" cy="7189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18DBA7C4-8203-314C-AF0F-88C348B29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120" y="2259832"/>
              <a:ext cx="1463745" cy="47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A165A603-5804-8343-9834-7C7318E84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16133" y="3388869"/>
              <a:ext cx="1463745" cy="47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7A6E53-84CD-8A48-B19D-0CF5956E6023}"/>
                </a:ext>
              </a:extLst>
            </p:cNvPr>
            <p:cNvSpPr txBox="1"/>
            <p:nvPr/>
          </p:nvSpPr>
          <p:spPr>
            <a:xfrm>
              <a:off x="5289742" y="225419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C05C67-3EE8-3F4D-831E-667C556B9473}"/>
                </a:ext>
              </a:extLst>
            </p:cNvPr>
            <p:cNvSpPr txBox="1"/>
            <p:nvPr/>
          </p:nvSpPr>
          <p:spPr>
            <a:xfrm>
              <a:off x="3516050" y="34414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008C06-191D-CA4A-A780-0A8FAA79AF95}"/>
                </a:ext>
              </a:extLst>
            </p:cNvPr>
            <p:cNvSpPr txBox="1"/>
            <p:nvPr/>
          </p:nvSpPr>
          <p:spPr>
            <a:xfrm>
              <a:off x="4991683" y="287327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A0490E-D8B5-B44D-B4C4-C5EE7A32DC1F}"/>
                </a:ext>
              </a:extLst>
            </p:cNvPr>
            <p:cNvSpPr txBox="1"/>
            <p:nvPr/>
          </p:nvSpPr>
          <p:spPr>
            <a:xfrm>
              <a:off x="4380217" y="309634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2a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8618976-FF16-1340-895A-352F17A4DF9D}"/>
              </a:ext>
            </a:extLst>
          </p:cNvPr>
          <p:cNvGrpSpPr/>
          <p:nvPr/>
        </p:nvGrpSpPr>
        <p:grpSpPr>
          <a:xfrm>
            <a:off x="6123197" y="1670669"/>
            <a:ext cx="1647351" cy="919551"/>
            <a:chOff x="6432158" y="2230264"/>
            <a:chExt cx="2146625" cy="119824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18DD37F-62D0-654C-A4D7-CD0583378A32}"/>
                </a:ext>
              </a:extLst>
            </p:cNvPr>
            <p:cNvSpPr/>
            <p:nvPr/>
          </p:nvSpPr>
          <p:spPr>
            <a:xfrm>
              <a:off x="6732240" y="2709611"/>
              <a:ext cx="1415757" cy="718899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47504C5-8BEA-0144-8AFE-0EF69D3F8BB4}"/>
                </a:ext>
              </a:extLst>
            </p:cNvPr>
            <p:cNvSpPr txBox="1"/>
            <p:nvPr/>
          </p:nvSpPr>
          <p:spPr>
            <a:xfrm>
              <a:off x="7859849" y="2855315"/>
              <a:ext cx="26161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9ADAB0-A96A-0142-AE12-10B4A5FE1246}"/>
                </a:ext>
              </a:extLst>
            </p:cNvPr>
            <p:cNvSpPr txBox="1"/>
            <p:nvPr/>
          </p:nvSpPr>
          <p:spPr>
            <a:xfrm>
              <a:off x="7266762" y="311328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2a</a:t>
              </a:r>
            </a:p>
          </p:txBody>
        </p:sp>
        <p:pic>
          <p:nvPicPr>
            <p:cNvPr id="87" name="Picture 3">
              <a:extLst>
                <a:ext uri="{FF2B5EF4-FFF2-40B4-BE49-F238E27FC236}">
                  <a16:creationId xmlns:a16="http://schemas.microsoft.com/office/drawing/2014/main" id="{DAFBBB79-FE31-CB41-976F-2CA84A7D0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534" y="2230264"/>
              <a:ext cx="1508165" cy="49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BD9012-A8DD-664D-A91E-A3399AAA33E2}"/>
                </a:ext>
              </a:extLst>
            </p:cNvPr>
            <p:cNvSpPr txBox="1"/>
            <p:nvPr/>
          </p:nvSpPr>
          <p:spPr>
            <a:xfrm>
              <a:off x="6432158" y="24191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AFC44BE-D56D-1245-BFFA-81B14880B6BA}"/>
                </a:ext>
              </a:extLst>
            </p:cNvPr>
            <p:cNvSpPr txBox="1"/>
            <p:nvPr/>
          </p:nvSpPr>
          <p:spPr>
            <a:xfrm>
              <a:off x="8163285" y="2313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101127-A76F-C949-A8F7-74995B0CB61A}"/>
              </a:ext>
            </a:extLst>
          </p:cNvPr>
          <p:cNvGrpSpPr/>
          <p:nvPr/>
        </p:nvGrpSpPr>
        <p:grpSpPr>
          <a:xfrm>
            <a:off x="1255923" y="1690959"/>
            <a:ext cx="1898989" cy="1213691"/>
            <a:chOff x="1461717" y="2380688"/>
            <a:chExt cx="2157113" cy="13786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163C64-3FE3-3B41-8584-EAEFC09A2C74}"/>
                </a:ext>
              </a:extLst>
            </p:cNvPr>
            <p:cNvSpPr/>
            <p:nvPr/>
          </p:nvSpPr>
          <p:spPr>
            <a:xfrm>
              <a:off x="1932421" y="2746587"/>
              <a:ext cx="1234153" cy="62668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BDA676-D3A9-9944-981F-264534354187}"/>
                </a:ext>
              </a:extLst>
            </p:cNvPr>
            <p:cNvSpPr txBox="1"/>
            <p:nvPr/>
          </p:nvSpPr>
          <p:spPr>
            <a:xfrm>
              <a:off x="1903825" y="3515377"/>
              <a:ext cx="332857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E55E589-0D56-6549-9639-6A9BB2A44084}"/>
                </a:ext>
              </a:extLst>
            </p:cNvPr>
            <p:cNvCxnSpPr>
              <a:cxnSpLocks/>
            </p:cNvCxnSpPr>
            <p:nvPr/>
          </p:nvCxnSpPr>
          <p:spPr>
            <a:xfrm>
              <a:off x="1461717" y="3059928"/>
              <a:ext cx="49137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55FA53-386A-EB42-B0BB-F69764E07458}"/>
                </a:ext>
              </a:extLst>
            </p:cNvPr>
            <p:cNvSpPr txBox="1"/>
            <p:nvPr/>
          </p:nvSpPr>
          <p:spPr>
            <a:xfrm>
              <a:off x="1626116" y="3316662"/>
              <a:ext cx="306306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F961C3A-53EB-B048-B060-E59EC569AB3B}"/>
                </a:ext>
              </a:extLst>
            </p:cNvPr>
            <p:cNvCxnSpPr/>
            <p:nvPr/>
          </p:nvCxnSpPr>
          <p:spPr>
            <a:xfrm flipH="1">
              <a:off x="2247646" y="2432765"/>
              <a:ext cx="5508" cy="3138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C7773F-934D-9349-AC58-C3646E6B50F3}"/>
                </a:ext>
              </a:extLst>
            </p:cNvPr>
            <p:cNvCxnSpPr/>
            <p:nvPr/>
          </p:nvCxnSpPr>
          <p:spPr>
            <a:xfrm flipH="1">
              <a:off x="2842214" y="2432338"/>
              <a:ext cx="5508" cy="3138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73E904-ACEA-4F49-8D9A-41D92C4F75B1}"/>
                </a:ext>
              </a:extLst>
            </p:cNvPr>
            <p:cNvSpPr txBox="1"/>
            <p:nvPr/>
          </p:nvSpPr>
          <p:spPr>
            <a:xfrm>
              <a:off x="1532064" y="2738672"/>
              <a:ext cx="295126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F041FC-E860-BA44-BFCE-BD9B9F3108EA}"/>
                </a:ext>
              </a:extLst>
            </p:cNvPr>
            <p:cNvSpPr/>
            <p:nvPr/>
          </p:nvSpPr>
          <p:spPr>
            <a:xfrm>
              <a:off x="1894187" y="3327382"/>
              <a:ext cx="76468" cy="91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2FA879-FBB3-2446-A772-6D33FD51F375}"/>
                </a:ext>
              </a:extLst>
            </p:cNvPr>
            <p:cNvCxnSpPr/>
            <p:nvPr/>
          </p:nvCxnSpPr>
          <p:spPr>
            <a:xfrm>
              <a:off x="1932421" y="3556876"/>
              <a:ext cx="123415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9D1821-598C-1C4D-AF3F-227CD8732C69}"/>
                </a:ext>
              </a:extLst>
            </p:cNvPr>
            <p:cNvCxnSpPr/>
            <p:nvPr/>
          </p:nvCxnSpPr>
          <p:spPr>
            <a:xfrm>
              <a:off x="1932421" y="35568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AFAA2E8-29E2-9C47-816A-D4A744CAB28B}"/>
                </a:ext>
              </a:extLst>
            </p:cNvPr>
            <p:cNvCxnSpPr/>
            <p:nvPr/>
          </p:nvCxnSpPr>
          <p:spPr>
            <a:xfrm>
              <a:off x="2223142" y="3475133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102B10-CB8E-5445-9916-AE00167A326E}"/>
                </a:ext>
              </a:extLst>
            </p:cNvPr>
            <p:cNvCxnSpPr/>
            <p:nvPr/>
          </p:nvCxnSpPr>
          <p:spPr>
            <a:xfrm>
              <a:off x="1932421" y="3475979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B25249A-A0E3-6D49-801C-1B236871BCD7}"/>
                </a:ext>
              </a:extLst>
            </p:cNvPr>
            <p:cNvCxnSpPr/>
            <p:nvPr/>
          </p:nvCxnSpPr>
          <p:spPr>
            <a:xfrm>
              <a:off x="2842214" y="3476387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0177F11-58E7-6B43-933F-13A1AF720EAB}"/>
                </a:ext>
              </a:extLst>
            </p:cNvPr>
            <p:cNvCxnSpPr/>
            <p:nvPr/>
          </p:nvCxnSpPr>
          <p:spPr>
            <a:xfrm>
              <a:off x="3166573" y="3476387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60F2E-CB8C-984F-9864-601C46A54A0D}"/>
                </a:ext>
              </a:extLst>
            </p:cNvPr>
            <p:cNvSpPr txBox="1"/>
            <p:nvPr/>
          </p:nvSpPr>
          <p:spPr>
            <a:xfrm>
              <a:off x="2847722" y="3515845"/>
              <a:ext cx="332857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2D4CD2-7FF9-4A4F-8306-B1CF62F485BE}"/>
                </a:ext>
              </a:extLst>
            </p:cNvPr>
            <p:cNvSpPr txBox="1"/>
            <p:nvPr/>
          </p:nvSpPr>
          <p:spPr>
            <a:xfrm>
              <a:off x="2432649" y="3517885"/>
              <a:ext cx="228052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FD5C37-0DA6-FA45-8ABC-9B312F9A78EA}"/>
                </a:ext>
              </a:extLst>
            </p:cNvPr>
            <p:cNvCxnSpPr/>
            <p:nvPr/>
          </p:nvCxnSpPr>
          <p:spPr>
            <a:xfrm>
              <a:off x="3248675" y="2747986"/>
              <a:ext cx="0" cy="6252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EA88C6-8C67-4F45-AAB1-5488078BE08C}"/>
                </a:ext>
              </a:extLst>
            </p:cNvPr>
            <p:cNvCxnSpPr/>
            <p:nvPr/>
          </p:nvCxnSpPr>
          <p:spPr>
            <a:xfrm>
              <a:off x="3180579" y="2749052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EEA2EB0-B3AD-B241-972E-A07CEC63B77E}"/>
                </a:ext>
              </a:extLst>
            </p:cNvPr>
            <p:cNvCxnSpPr/>
            <p:nvPr/>
          </p:nvCxnSpPr>
          <p:spPr>
            <a:xfrm>
              <a:off x="3180579" y="3059928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11B13F-AA51-3B49-87BB-D671B49CDF9D}"/>
                </a:ext>
              </a:extLst>
            </p:cNvPr>
            <p:cNvCxnSpPr/>
            <p:nvPr/>
          </p:nvCxnSpPr>
          <p:spPr>
            <a:xfrm>
              <a:off x="3180579" y="3373270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3B1C06-9234-D442-9D00-6BD60ED5D619}"/>
                </a:ext>
              </a:extLst>
            </p:cNvPr>
            <p:cNvSpPr txBox="1"/>
            <p:nvPr/>
          </p:nvSpPr>
          <p:spPr>
            <a:xfrm>
              <a:off x="1715073" y="2380688"/>
              <a:ext cx="440455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6C8E626-D64E-9F4A-992B-81BDB993E5A3}"/>
                </a:ext>
              </a:extLst>
            </p:cNvPr>
            <p:cNvSpPr txBox="1"/>
            <p:nvPr/>
          </p:nvSpPr>
          <p:spPr>
            <a:xfrm>
              <a:off x="2905361" y="2392912"/>
              <a:ext cx="440455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97A370C-FEDF-EF43-8593-AFD221F22647}"/>
                </a:ext>
              </a:extLst>
            </p:cNvPr>
            <p:cNvSpPr txBox="1"/>
            <p:nvPr/>
          </p:nvSpPr>
          <p:spPr>
            <a:xfrm>
              <a:off x="3236994" y="2746144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2D654B-C8A2-1E44-AC30-AF46EC04951B}"/>
                </a:ext>
              </a:extLst>
            </p:cNvPr>
            <p:cNvSpPr txBox="1"/>
            <p:nvPr/>
          </p:nvSpPr>
          <p:spPr>
            <a:xfrm>
              <a:off x="3234632" y="3069154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F7EE6-A59F-DC46-9A24-EAC1FEB15C3A}"/>
              </a:ext>
            </a:extLst>
          </p:cNvPr>
          <p:cNvGrpSpPr/>
          <p:nvPr/>
        </p:nvGrpSpPr>
        <p:grpSpPr>
          <a:xfrm>
            <a:off x="1400649" y="4096890"/>
            <a:ext cx="1356124" cy="785290"/>
            <a:chOff x="1553050" y="2165474"/>
            <a:chExt cx="1356124" cy="7852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34A690A-30B2-8D4A-8029-70BFB3EED875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0DEB1-5EF5-054F-8897-776E908261EC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E40F015-1A92-8849-B524-875810191EE4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171C8C4-0294-C44D-86CB-5554B46E59D8}"/>
              </a:ext>
            </a:extLst>
          </p:cNvPr>
          <p:cNvSpPr/>
          <p:nvPr/>
        </p:nvSpPr>
        <p:spPr>
          <a:xfrm>
            <a:off x="1682631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FAC5079-F4B7-D941-B62E-98E4E846DBFD}"/>
              </a:ext>
            </a:extLst>
          </p:cNvPr>
          <p:cNvGrpSpPr/>
          <p:nvPr/>
        </p:nvGrpSpPr>
        <p:grpSpPr>
          <a:xfrm>
            <a:off x="3758113" y="4096890"/>
            <a:ext cx="1356124" cy="785290"/>
            <a:chOff x="1553050" y="2165474"/>
            <a:chExt cx="1356124" cy="7852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ED558D-3B1E-7648-A41A-1D395DDF5160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E52ED0D-415E-1044-B934-DF85ED09585D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188278-EB09-B247-9CF6-2F8CF9E9F242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20682F-441B-6545-92A0-CC0E898F8A1F}"/>
              </a:ext>
            </a:extLst>
          </p:cNvPr>
          <p:cNvSpPr/>
          <p:nvPr/>
        </p:nvSpPr>
        <p:spPr>
          <a:xfrm>
            <a:off x="4040095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2C1486E-5E9B-6D4C-8083-2CA63C5F9EE9}"/>
              </a:ext>
            </a:extLst>
          </p:cNvPr>
          <p:cNvGrpSpPr/>
          <p:nvPr/>
        </p:nvGrpSpPr>
        <p:grpSpPr>
          <a:xfrm>
            <a:off x="6069898" y="4096890"/>
            <a:ext cx="1356124" cy="785290"/>
            <a:chOff x="1553050" y="2165474"/>
            <a:chExt cx="1356124" cy="785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DED2BB8-01FB-2F48-956E-6D3AA675DC85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2868B78-1F08-FB47-88EA-BB0CA68DF320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311073-CEF6-C340-9478-900F38E4BBAC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1786A5-6A89-4B44-B886-CD6A24D2585C}"/>
              </a:ext>
            </a:extLst>
          </p:cNvPr>
          <p:cNvSpPr/>
          <p:nvPr/>
        </p:nvSpPr>
        <p:spPr>
          <a:xfrm>
            <a:off x="6351880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1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8BC681-5A0E-C542-8FD7-6FB5D32B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7764-B655-7C4C-B57B-E4544998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75E8-3A6B-6447-B2AE-D5BBED38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EB07B-2F0B-3341-B2A5-BC6AA8AA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0E35B6D-BBB6-5E46-80B2-ABBD9EAF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fr-FR" dirty="0"/>
              <a:t>Table des matières: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Principe de l’action et de la réaction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Principe du corps isolé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Equations d’équilibre dans l’espace et dans le plan</a:t>
            </a:r>
            <a:endParaRPr lang="fr-FR" i="1" dirty="0"/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Formes principales des équations d’équilibre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Démarche pour formuler les équations d’équilibre d’un solide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Formes équivalentes des équations d‘équilibre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Exemples (cas plan)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3053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398532-27B8-A643-80BF-6DF8AF2104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1393048"/>
                <a:ext cx="4259955" cy="3895185"/>
              </a:xfrm>
            </p:spPr>
            <p:txBody>
              <a:bodyPr/>
              <a:lstStyle/>
              <a:p>
                <a:r>
                  <a:rPr lang="fr-CH" dirty="0"/>
                  <a:t>Un solide qui exerce une action sur un autre solide reçoit de celui-ci une réaction qui a la même grandeur, la même ligne d’action mais un sens opposé à l’action.</a:t>
                </a:r>
              </a:p>
              <a:p>
                <a:pPr lvl="1"/>
                <a:r>
                  <a:rPr lang="fr-CH" dirty="0"/>
                  <a:t>Ce principe s’applique tant aux forces qu’aux moments.</a:t>
                </a:r>
              </a:p>
              <a:p>
                <a:pPr lvl="1"/>
                <a:endParaRPr lang="fr-CH" dirty="0"/>
              </a:p>
              <a:p>
                <a:r>
                  <a:rPr lang="fr-CH" b="1" dirty="0"/>
                  <a:t>Action et réaction sont égales, ont la même ligne d’action et sont directement opposées: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fr-CH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398532-27B8-A643-80BF-6DF8AF210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1393048"/>
                <a:ext cx="4259955" cy="3895185"/>
              </a:xfrm>
              <a:blipFill>
                <a:blip r:embed="rId3"/>
                <a:stretch>
                  <a:fillRect t="-1623" r="-5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878744-401A-094E-974C-137682F8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l’action et de la réaction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E2F9-EC79-1C4E-AB1B-465976A8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96E3-025D-884A-B25C-BE6688D5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25B9-0E3B-E645-8594-C42A4FEB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8B1F0D-F65B-2D48-AE88-1741AE7499E9}"/>
              </a:ext>
            </a:extLst>
          </p:cNvPr>
          <p:cNvGrpSpPr/>
          <p:nvPr/>
        </p:nvGrpSpPr>
        <p:grpSpPr>
          <a:xfrm>
            <a:off x="5663700" y="1778290"/>
            <a:ext cx="3223919" cy="3169947"/>
            <a:chOff x="4716016" y="2996952"/>
            <a:chExt cx="3615720" cy="35551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E6CA5-4ABC-0344-B9FB-F3AEE3649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8" t="45315" r="19517" b="11907"/>
            <a:stretch/>
          </p:blipFill>
          <p:spPr>
            <a:xfrm>
              <a:off x="5639687" y="2996952"/>
              <a:ext cx="2114986" cy="23104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F2362E-A567-714A-8E93-CE9F26357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3" t="82148" r="8995" b="4024"/>
            <a:stretch/>
          </p:blipFill>
          <p:spPr>
            <a:xfrm>
              <a:off x="4716016" y="5805264"/>
              <a:ext cx="3615720" cy="746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30A88-C7FC-6B45-ABD7-459619A520B6}"/>
                </a:ext>
              </a:extLst>
            </p:cNvPr>
            <p:cNvCxnSpPr/>
            <p:nvPr/>
          </p:nvCxnSpPr>
          <p:spPr>
            <a:xfrm>
              <a:off x="6804248" y="5208260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7CEC1036-EF26-E948-AA80-C426D2D4AF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7605370"/>
                </p:ext>
              </p:extLst>
            </p:nvPr>
          </p:nvGraphicFramePr>
          <p:xfrm>
            <a:off x="6481280" y="5278454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9" name="Equation" r:id="rId6" imgW="215640" imgH="279360" progId="Equation.DSMT4">
                    <p:embed/>
                  </p:oleObj>
                </mc:Choice>
                <mc:Fallback>
                  <p:oleObj name="Equation" r:id="rId6" imgW="215640" imgH="279360" progId="Equation.DSMT4">
                    <p:embed/>
                    <p:pic>
                      <p:nvPicPr>
                        <p:cNvPr id="3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1280" y="5278454"/>
                          <a:ext cx="215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F2DA6C8B-AFBA-9B49-A496-7EEF9B107B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71266"/>
                </p:ext>
              </p:extLst>
            </p:nvPr>
          </p:nvGraphicFramePr>
          <p:xfrm>
            <a:off x="6523876" y="5711842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0" name="Equation" r:id="rId8" imgW="215640" imgH="279360" progId="Equation.DSMT4">
                    <p:embed/>
                  </p:oleObj>
                </mc:Choice>
                <mc:Fallback>
                  <p:oleObj name="Equation" r:id="rId8" imgW="215640" imgH="27936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3876" y="5711842"/>
                          <a:ext cx="215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C63BE4-E6D0-7243-94C2-77305C876404}"/>
                </a:ext>
              </a:extLst>
            </p:cNvPr>
            <p:cNvCxnSpPr/>
            <p:nvPr/>
          </p:nvCxnSpPr>
          <p:spPr>
            <a:xfrm>
              <a:off x="6815207" y="5711842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0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9FB195-9D64-DA41-9055-11CAC3374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391087"/>
            <a:ext cx="4404695" cy="3263504"/>
          </a:xfrm>
        </p:spPr>
        <p:txBody>
          <a:bodyPr/>
          <a:lstStyle/>
          <a:p>
            <a:r>
              <a:rPr lang="fr-CH" dirty="0"/>
              <a:t>Pour analyser une structure (le rocher), il faut d’abord décider clairement quelle structure ou quelle partie de la structure on désire traiter</a:t>
            </a:r>
          </a:p>
          <a:p>
            <a:pPr lvl="1"/>
            <a:r>
              <a:rPr lang="fr-CH" dirty="0">
                <a:sym typeface="Wingdings" pitchFamily="2" charset="2"/>
              </a:rPr>
              <a:t>Isoler la structure de son entourage à l’aide de coupes</a:t>
            </a:r>
          </a:p>
          <a:p>
            <a:pPr lvl="1"/>
            <a:r>
              <a:rPr lang="fr-CH" dirty="0">
                <a:sym typeface="Wingdings" pitchFamily="2" charset="2"/>
              </a:rPr>
              <a:t>Introduire </a:t>
            </a:r>
            <a:r>
              <a:rPr lang="fr-CH" b="1" dirty="0"/>
              <a:t>toutes</a:t>
            </a:r>
            <a:r>
              <a:rPr lang="fr-CH" dirty="0"/>
              <a:t> les forces et </a:t>
            </a:r>
            <a:r>
              <a:rPr lang="fr-CH" b="1" dirty="0"/>
              <a:t>tous les </a:t>
            </a:r>
            <a:r>
              <a:rPr lang="fr-CH" dirty="0"/>
              <a:t>moments qui agissent sur le corps</a:t>
            </a:r>
          </a:p>
          <a:p>
            <a:pPr lvl="1"/>
            <a:r>
              <a:rPr lang="fr-CH" dirty="0">
                <a:sym typeface="Wingdings" pitchFamily="2" charset="2"/>
              </a:rPr>
              <a:t>Ceci s’appelle le schéma statique du corps isolé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F1A8D-226A-1049-8D25-CB79C585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 du corps isolé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013B2-BA96-BB48-B3D6-B4B55D9B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D1E09-3759-A040-AEDD-827854FC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DD098-2AA1-6E4C-8139-652BA6F1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FD47FF-534B-6545-B042-76AFC3E86347}"/>
              </a:ext>
            </a:extLst>
          </p:cNvPr>
          <p:cNvGrpSpPr/>
          <p:nvPr/>
        </p:nvGrpSpPr>
        <p:grpSpPr>
          <a:xfrm>
            <a:off x="5309571" y="510438"/>
            <a:ext cx="3615720" cy="3555189"/>
            <a:chOff x="2888021" y="764704"/>
            <a:chExt cx="3615720" cy="35551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5DF9FE-181F-1840-B5DE-5C525B3A6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8" t="45315" r="19517" b="11907"/>
            <a:stretch/>
          </p:blipFill>
          <p:spPr>
            <a:xfrm>
              <a:off x="3811692" y="764704"/>
              <a:ext cx="2114986" cy="23104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977323-E343-E944-91B4-27D0B8746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3" t="82148" r="8995" b="4024"/>
            <a:stretch/>
          </p:blipFill>
          <p:spPr>
            <a:xfrm>
              <a:off x="2888021" y="3573016"/>
              <a:ext cx="3615720" cy="746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12A47E-5866-884D-A194-07CC371035CD}"/>
                </a:ext>
              </a:extLst>
            </p:cNvPr>
            <p:cNvCxnSpPr/>
            <p:nvPr/>
          </p:nvCxnSpPr>
          <p:spPr>
            <a:xfrm>
              <a:off x="4976253" y="2976012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371EC1AF-2DA0-344D-A27D-FDFA3DA5F4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4429992"/>
                    </p:ext>
                  </p:extLst>
                </p:nvPr>
              </p:nvGraphicFramePr>
              <p:xfrm>
                <a:off x="4653285" y="3046206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203" name="Equation" r:id="rId5" imgW="215640" imgH="279360" progId="Equation.DSMT4">
                        <p:embed/>
                      </p:oleObj>
                    </mc:Choice>
                    <mc:Fallback>
                      <p:oleObj name="Equation" r:id="rId5" imgW="215640" imgH="279360" progId="Equation.DSMT4">
                        <p:embed/>
                        <p:pic>
                          <p:nvPicPr>
                            <p:cNvPr id="3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046206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371EC1AF-2DA0-344D-A27D-FDFA3DA5F4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4429992"/>
                    </p:ext>
                  </p:extLst>
                </p:nvPr>
              </p:nvGraphicFramePr>
              <p:xfrm>
                <a:off x="4653285" y="3046206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73" name="Equation" r:id="rId7" imgW="215640" imgH="279360" progId="Equation.DSMT4">
                        <p:embed/>
                      </p:oleObj>
                    </mc:Choice>
                    <mc:Fallback>
                      <p:oleObj name="Equation" r:id="rId7" imgW="215640" imgH="279360" progId="Equation.DSMT4">
                        <p:embed/>
                        <p:pic>
                          <p:nvPicPr>
                            <p:cNvPr id="3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046206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12">
                  <a:extLst>
                    <a:ext uri="{FF2B5EF4-FFF2-40B4-BE49-F238E27FC236}">
                      <a16:creationId xmlns:a16="http://schemas.microsoft.com/office/drawing/2014/main" id="{87352F84-EA1E-6746-8E7C-4CA4E119DF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80132035"/>
                    </p:ext>
                  </p:extLst>
                </p:nvPr>
              </p:nvGraphicFramePr>
              <p:xfrm>
                <a:off x="4653285" y="3386605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204" name="Equation" r:id="rId9" imgW="215640" imgH="279360" progId="Equation.DSMT4">
                        <p:embed/>
                      </p:oleObj>
                    </mc:Choice>
                    <mc:Fallback>
                      <p:oleObj name="Equation" r:id="rId9" imgW="215640" imgH="279360" progId="Equation.DSMT4">
                        <p:embed/>
                        <p:pic>
                          <p:nvPicPr>
                            <p:cNvPr id="31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386605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12">
                  <a:extLst>
                    <a:ext uri="{FF2B5EF4-FFF2-40B4-BE49-F238E27FC236}">
                      <a16:creationId xmlns:a16="http://schemas.microsoft.com/office/drawing/2014/main" id="{87352F84-EA1E-6746-8E7C-4CA4E119DF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80132035"/>
                    </p:ext>
                  </p:extLst>
                </p:nvPr>
              </p:nvGraphicFramePr>
              <p:xfrm>
                <a:off x="4653285" y="3386605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74" name="Equation" r:id="rId11" imgW="215640" imgH="279360" progId="Equation.DSMT4">
                        <p:embed/>
                      </p:oleObj>
                    </mc:Choice>
                    <mc:Fallback>
                      <p:oleObj name="Equation" r:id="rId11" imgW="215640" imgH="279360" progId="Equation.DSMT4">
                        <p:embed/>
                        <p:pic>
                          <p:nvPicPr>
                            <p:cNvPr id="31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386605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24A00A-0583-D042-9BED-0D8A24BD594F}"/>
                </a:ext>
              </a:extLst>
            </p:cNvPr>
            <p:cNvCxnSpPr/>
            <p:nvPr/>
          </p:nvCxnSpPr>
          <p:spPr>
            <a:xfrm>
              <a:off x="4987212" y="3479594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7DDD11-FA93-FD44-A0A9-04BD5EDCECFF}"/>
                </a:ext>
              </a:extLst>
            </p:cNvPr>
            <p:cNvCxnSpPr/>
            <p:nvPr/>
          </p:nvCxnSpPr>
          <p:spPr>
            <a:xfrm>
              <a:off x="5292079" y="1781253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0AC79D8-B28A-F747-9D36-F67C6C269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982" y="1535612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8AEC3F-DCC1-5B41-940B-43CBA46B6261}"/>
                </a:ext>
              </a:extLst>
            </p:cNvPr>
            <p:cNvCxnSpPr/>
            <p:nvPr/>
          </p:nvCxnSpPr>
          <p:spPr>
            <a:xfrm>
              <a:off x="4572000" y="1370491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0D548DF-1E01-8F40-8AE9-73D3A6272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903" y="1124850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57F082-E6ED-EB47-B8DB-E22219E3C7E4}"/>
                </a:ext>
              </a:extLst>
            </p:cNvPr>
            <p:cNvCxnSpPr/>
            <p:nvPr/>
          </p:nvCxnSpPr>
          <p:spPr>
            <a:xfrm>
              <a:off x="4584303" y="2234689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AD1FB73-9EE3-DC41-8035-7A44C47D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206" y="1989048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5C5B44-5DBA-B44C-8F18-7B95F5C2749C}"/>
                    </a:ext>
                  </a:extLst>
                </p:cNvPr>
                <p:cNvSpPr txBox="1"/>
                <p:nvPr/>
              </p:nvSpPr>
              <p:spPr>
                <a:xfrm>
                  <a:off x="3350373" y="1352216"/>
                  <a:ext cx="651845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fr-CH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𝑔𝑑𝑉</m:t>
                        </m:r>
                      </m:oMath>
                    </m:oMathPara>
                  </a14:m>
                  <a:endParaRPr lang="fr-CH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5C5B44-5DBA-B44C-8F18-7B95F5C27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373" y="1352216"/>
                  <a:ext cx="651845" cy="300082"/>
                </a:xfrm>
                <a:prstGeom prst="rect">
                  <a:avLst/>
                </a:prstGeom>
                <a:blipFill>
                  <a:blip r:embed="rId1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B6E994-C0A6-3D4C-BB6A-713162990591}"/>
                  </a:ext>
                </a:extLst>
              </p:cNvPr>
              <p:cNvSpPr txBox="1"/>
              <p:nvPr/>
            </p:nvSpPr>
            <p:spPr>
              <a:xfrm>
                <a:off x="5419722" y="4018097"/>
                <a:ext cx="35035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/>
                  <a:t>Charge volumique (poids propre total):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𝑔𝑉</m:t>
                    </m:r>
                  </m:oMath>
                </a14:m>
                <a:endParaRPr lang="fr-CH" i="1" dirty="0"/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CH" i="1" dirty="0">
                    <a:latin typeface="Symbol" panose="05050102010706020507" pitchFamily="18" charset="2"/>
                  </a:rPr>
                  <a:t> = </a:t>
                </a:r>
                <a:r>
                  <a:rPr lang="fr-CH" i="1" dirty="0"/>
                  <a:t>densité de la pierre</a:t>
                </a:r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CH" i="1" dirty="0"/>
                  <a:t> = </a:t>
                </a:r>
                <a:r>
                  <a:rPr lang="fr-CH" i="1" dirty="0" err="1"/>
                  <a:t>acc</a:t>
                </a:r>
                <a:r>
                  <a:rPr lang="fr-CH" i="1" dirty="0"/>
                  <a:t>. de la pesanteur</a:t>
                </a:r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i="1" dirty="0"/>
                  <a:t> = volume de la pierre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B6E994-C0A6-3D4C-BB6A-71316299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22" y="4018097"/>
                <a:ext cx="3503588" cy="923330"/>
              </a:xfrm>
              <a:prstGeom prst="rect">
                <a:avLst/>
              </a:prstGeom>
              <a:blipFill>
                <a:blip r:embed="rId15"/>
                <a:stretch>
                  <a:fillRect l="-361" t="-1351" b="-54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4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A79465C-2A68-644E-BA92-93F3FB82A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H" dirty="0"/>
                  <a:t>Un système de forces et moments en  				          équilibre est statiquement équivalent à zéro.</a:t>
                </a:r>
              </a:p>
              <a:p>
                <a:r>
                  <a:rPr lang="fr-FR" dirty="0"/>
                  <a:t>Equations d’équilibre:</a:t>
                </a:r>
              </a:p>
              <a:p>
                <a:pPr lvl="1">
                  <a:spcBef>
                    <a:spcPts val="1575"/>
                  </a:spcBef>
                  <a:spcAft>
                    <a:spcPts val="1800"/>
                  </a:spcAft>
                </a:pPr>
                <a:r>
                  <a:rPr lang="fr-FR" dirty="0"/>
                  <a:t> 			</a:t>
                </a:r>
              </a:p>
              <a:p>
                <a:pPr marL="342900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 </a:t>
                </a:r>
                <a:r>
                  <a:rPr lang="fr-FR" sz="1200" i="1" dirty="0"/>
                  <a:t>toutes les forces qui agissent sur le corps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fr-FR" dirty="0"/>
                  <a:t> 					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1200" dirty="0"/>
                  <a:t> </a:t>
                </a:r>
                <a:r>
                  <a:rPr lang="fr-FR" sz="1200" i="1" dirty="0"/>
                  <a:t>touts les moments qui agissent sur le corps</a:t>
                </a:r>
                <a:endParaRPr lang="fr-FR" sz="1200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A79465C-2A68-644E-BA92-93F3FB82A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6E58D76-3F0D-D54C-B520-D4CC9E3A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l’équilibre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525F-55CC-0141-A67D-355A6AFB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92222-7597-5447-B46B-9C051804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5424-6794-5046-A656-8CC3BD31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3BB95B72-51BF-D54C-80C5-D60AC0286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576"/>
              </p:ext>
            </p:extLst>
          </p:nvPr>
        </p:nvGraphicFramePr>
        <p:xfrm>
          <a:off x="1602822" y="2467322"/>
          <a:ext cx="1376000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" name="Equation" r:id="rId5" imgW="1651000" imgH="647700" progId="Equation.3">
                  <p:embed/>
                </p:oleObj>
              </mc:Choice>
              <mc:Fallback>
                <p:oleObj name="Equation" r:id="rId5" imgW="1651000" imgH="647700" progId="Equation.3">
                  <p:embed/>
                  <p:pic>
                    <p:nvPicPr>
                      <p:cNvPr id="430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822" y="2467322"/>
                        <a:ext cx="1376000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DEDCF59F-CF93-9042-83A1-EF77115D0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99652"/>
              </p:ext>
            </p:extLst>
          </p:nvPr>
        </p:nvGraphicFramePr>
        <p:xfrm>
          <a:off x="1584396" y="3513511"/>
          <a:ext cx="2650001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" name="Equation" r:id="rId7" imgW="3365280" imgH="685800" progId="Equation.3">
                  <p:embed/>
                </p:oleObj>
              </mc:Choice>
              <mc:Fallback>
                <p:oleObj name="Equation" r:id="rId7" imgW="3365280" imgH="685800" progId="Equation.3">
                  <p:embed/>
                  <p:pic>
                    <p:nvPicPr>
                      <p:cNvPr id="430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96" y="3513511"/>
                        <a:ext cx="2650001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96EE3-2A09-A041-82FC-D53DCF5DA45D}"/>
              </a:ext>
            </a:extLst>
          </p:cNvPr>
          <p:cNvGrpSpPr/>
          <p:nvPr/>
        </p:nvGrpSpPr>
        <p:grpSpPr>
          <a:xfrm>
            <a:off x="6298814" y="1477556"/>
            <a:ext cx="1951950" cy="2571768"/>
            <a:chOff x="714348" y="2071678"/>
            <a:chExt cx="2359052" cy="300039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1CA3896-5251-B04F-9DC4-D2A2E68935B5}"/>
                </a:ext>
              </a:extLst>
            </p:cNvPr>
            <p:cNvSpPr/>
            <p:nvPr/>
          </p:nvSpPr>
          <p:spPr>
            <a:xfrm>
              <a:off x="785786" y="2643182"/>
              <a:ext cx="1902787" cy="2428892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rgbClr val="007480">
                <a:alpha val="18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7761A0-3B25-BE42-AC83-A17F22AE6907}"/>
                </a:ext>
              </a:extLst>
            </p:cNvPr>
            <p:cNvSpPr/>
            <p:nvPr/>
          </p:nvSpPr>
          <p:spPr>
            <a:xfrm>
              <a:off x="2323233" y="294119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8A0192-2964-634F-BF0E-81FF6D1DC52E}"/>
                </a:ext>
              </a:extLst>
            </p:cNvPr>
            <p:cNvSpPr txBox="1"/>
            <p:nvPr/>
          </p:nvSpPr>
          <p:spPr>
            <a:xfrm>
              <a:off x="2214546" y="257174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31B97E60-1939-CF42-AFE8-E831353804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7488" y="2344016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1" name="Equation" r:id="rId9" imgW="279279" imgH="393529" progId="Equation.3">
                    <p:embed/>
                  </p:oleObj>
                </mc:Choice>
                <mc:Fallback>
                  <p:oleObj name="Equation" r:id="rId9" imgW="279279" imgH="393529" progId="Equation.3">
                    <p:embed/>
                    <p:pic>
                      <p:nvPicPr>
                        <p:cNvPr id="1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488" y="2344016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A0B406-BE5F-BC4F-A13F-92131B3A1017}"/>
                </a:ext>
              </a:extLst>
            </p:cNvPr>
            <p:cNvCxnSpPr/>
            <p:nvPr/>
          </p:nvCxnSpPr>
          <p:spPr>
            <a:xfrm rot="5400000" flipH="1" flipV="1">
              <a:off x="1857356" y="257174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EAF723-BEA0-E64C-B11D-08241CDBDB80}"/>
                </a:ext>
              </a:extLst>
            </p:cNvPr>
            <p:cNvSpPr txBox="1"/>
            <p:nvPr/>
          </p:nvSpPr>
          <p:spPr>
            <a:xfrm>
              <a:off x="1643042" y="264318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9" name="Object 2">
              <a:extLst>
                <a:ext uri="{FF2B5EF4-FFF2-40B4-BE49-F238E27FC236}">
                  <a16:creationId xmlns:a16="http://schemas.microsoft.com/office/drawing/2014/main" id="{C4A7EAB6-B4C3-0244-A40F-175ABCADDE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00232" y="207167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2" name="Equation" r:id="rId11" imgW="304536" imgH="393359" progId="Equation.3">
                    <p:embed/>
                  </p:oleObj>
                </mc:Choice>
                <mc:Fallback>
                  <p:oleObj name="Equation" r:id="rId11" imgW="304536" imgH="393359" progId="Equation.3">
                    <p:embed/>
                    <p:pic>
                      <p:nvPicPr>
                        <p:cNvPr id="1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0232" y="207167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201ABD-AB09-E045-9B8D-90C25584BABE}"/>
                </a:ext>
              </a:extLst>
            </p:cNvPr>
            <p:cNvSpPr/>
            <p:nvPr/>
          </p:nvSpPr>
          <p:spPr>
            <a:xfrm>
              <a:off x="1988862" y="27951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84C99F-F9FA-BE40-B031-389763A72ECB}"/>
                </a:ext>
              </a:extLst>
            </p:cNvPr>
            <p:cNvCxnSpPr/>
            <p:nvPr/>
          </p:nvCxnSpPr>
          <p:spPr>
            <a:xfrm rot="10800000">
              <a:off x="1245031" y="3117560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5821D3-D50D-8144-968D-C541121E20B4}"/>
                </a:ext>
              </a:extLst>
            </p:cNvPr>
            <p:cNvSpPr txBox="1"/>
            <p:nvPr/>
          </p:nvSpPr>
          <p:spPr>
            <a:xfrm>
              <a:off x="1428728" y="328612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3" name="Object 4">
              <a:extLst>
                <a:ext uri="{FF2B5EF4-FFF2-40B4-BE49-F238E27FC236}">
                  <a16:creationId xmlns:a16="http://schemas.microsoft.com/office/drawing/2014/main" id="{FE49A908-CCBA-8D49-8C27-D585193E20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6942" y="2755608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3" name="Equation" r:id="rId13" imgW="291847" imgH="406048" progId="Equation.3">
                    <p:embed/>
                  </p:oleObj>
                </mc:Choice>
                <mc:Fallback>
                  <p:oleObj name="Equation" r:id="rId13" imgW="291847" imgH="406048" progId="Equation.3">
                    <p:embed/>
                    <p:pic>
                      <p:nvPicPr>
                        <p:cNvPr id="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942" y="2755608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5FE9FA-AE2D-6E49-B1E0-40E6BF03B5AF}"/>
                </a:ext>
              </a:extLst>
            </p:cNvPr>
            <p:cNvSpPr txBox="1"/>
            <p:nvPr/>
          </p:nvSpPr>
          <p:spPr>
            <a:xfrm>
              <a:off x="2000232" y="335756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844C73-87DF-1346-8265-4A5C0CBAA013}"/>
                </a:ext>
              </a:extLst>
            </p:cNvPr>
            <p:cNvSpPr/>
            <p:nvPr/>
          </p:nvSpPr>
          <p:spPr>
            <a:xfrm>
              <a:off x="2325718" y="361401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C43D6E-F3C6-6B40-95F9-EEEAB1210121}"/>
                </a:ext>
              </a:extLst>
            </p:cNvPr>
            <p:cNvSpPr txBox="1"/>
            <p:nvPr/>
          </p:nvSpPr>
          <p:spPr>
            <a:xfrm>
              <a:off x="1714480" y="421481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40E9C3-D26A-9D46-8F24-2737ED8AF9D9}"/>
                </a:ext>
              </a:extLst>
            </p:cNvPr>
            <p:cNvSpPr/>
            <p:nvPr/>
          </p:nvSpPr>
          <p:spPr>
            <a:xfrm>
              <a:off x="1972875" y="42683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8" name="Object 5">
              <a:extLst>
                <a:ext uri="{FF2B5EF4-FFF2-40B4-BE49-F238E27FC236}">
                  <a16:creationId xmlns:a16="http://schemas.microsoft.com/office/drawing/2014/main" id="{FD056146-E3F4-864A-89E6-911AC1EAF9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8438" y="3067050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4" name="Equation" r:id="rId15" imgW="431613" imgH="380835" progId="Equation.3">
                    <p:embed/>
                  </p:oleObj>
                </mc:Choice>
                <mc:Fallback>
                  <p:oleObj name="Equation" r:id="rId15" imgW="431613" imgH="380835" progId="Equation.3">
                    <p:embed/>
                    <p:pic>
                      <p:nvPicPr>
                        <p:cNvPr id="2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8438" y="3067050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5D8B6C5E-114B-524E-8181-2EA1ABA6D6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3200" y="4281488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" name="Equation" r:id="rId17" imgW="431613" imgH="380835" progId="Equation.3">
                    <p:embed/>
                  </p:oleObj>
                </mc:Choice>
                <mc:Fallback>
                  <p:oleObj name="Equation" r:id="rId17" imgW="431613" imgH="380835" progId="Equation.3">
                    <p:embed/>
                    <p:pic>
                      <p:nvPicPr>
                        <p:cNvPr id="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4281488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E08FF2-1AB4-4F4B-9F85-B7B0F4DD8B34}"/>
                </a:ext>
              </a:extLst>
            </p:cNvPr>
            <p:cNvSpPr/>
            <p:nvPr/>
          </p:nvSpPr>
          <p:spPr>
            <a:xfrm>
              <a:off x="1714480" y="328612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6269DD09-39C4-9F42-9D18-71D9B4230B50}"/>
                </a:ext>
              </a:extLst>
            </p:cNvPr>
            <p:cNvGrpSpPr/>
            <p:nvPr/>
          </p:nvGrpSpPr>
          <p:grpSpPr>
            <a:xfrm>
              <a:off x="2357422" y="3357562"/>
              <a:ext cx="642942" cy="285752"/>
              <a:chOff x="2357422" y="3357562"/>
              <a:chExt cx="642942" cy="2857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9C9DDB7-72B5-0A44-9F7B-88651F5159E0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174DFC6-BEDE-6D4F-AF5F-2B55F5573C8C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D4B936-96BA-BD4D-BDDB-938A9E84FDEB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56">
              <a:extLst>
                <a:ext uri="{FF2B5EF4-FFF2-40B4-BE49-F238E27FC236}">
                  <a16:creationId xmlns:a16="http://schemas.microsoft.com/office/drawing/2014/main" id="{0450AC38-AD95-F54A-A53B-D7CE4962805F}"/>
                </a:ext>
              </a:extLst>
            </p:cNvPr>
            <p:cNvGrpSpPr/>
            <p:nvPr/>
          </p:nvGrpSpPr>
          <p:grpSpPr>
            <a:xfrm flipV="1">
              <a:off x="2016914" y="4305300"/>
              <a:ext cx="707235" cy="166687"/>
              <a:chOff x="2357422" y="3357562"/>
              <a:chExt cx="642942" cy="28575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EBD3188-D534-C24E-991D-A6AFAFCF32C3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8EA6D06-08B7-6844-B9C3-5A6A14210C68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AB47A5-2B1A-6442-B4ED-10B0C795DEA7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FD9100-9902-954A-9CD7-96D461983FAA}"/>
                </a:ext>
              </a:extLst>
            </p:cNvPr>
            <p:cNvCxnSpPr/>
            <p:nvPr/>
          </p:nvCxnSpPr>
          <p:spPr>
            <a:xfrm rot="5400000" flipH="1" flipV="1">
              <a:off x="2357422" y="2571744"/>
              <a:ext cx="428628" cy="428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72">
              <a:extLst>
                <a:ext uri="{FF2B5EF4-FFF2-40B4-BE49-F238E27FC236}">
                  <a16:creationId xmlns:a16="http://schemas.microsoft.com/office/drawing/2014/main" id="{6A2D4BE0-2288-544B-8E4F-C002A58FE889}"/>
                </a:ext>
              </a:extLst>
            </p:cNvPr>
            <p:cNvGrpSpPr/>
            <p:nvPr/>
          </p:nvGrpSpPr>
          <p:grpSpPr>
            <a:xfrm>
              <a:off x="714348" y="3929066"/>
              <a:ext cx="1103535" cy="1054186"/>
              <a:chOff x="714348" y="3929066"/>
              <a:chExt cx="1103535" cy="1054186"/>
            </a:xfrm>
          </p:grpSpPr>
          <p:grpSp>
            <p:nvGrpSpPr>
              <p:cNvPr id="35" name="Group 69">
                <a:extLst>
                  <a:ext uri="{FF2B5EF4-FFF2-40B4-BE49-F238E27FC236}">
                    <a16:creationId xmlns:a16="http://schemas.microsoft.com/office/drawing/2014/main" id="{CE703008-E7CE-914F-BBA3-E43FC7505A08}"/>
                  </a:ext>
                </a:extLst>
              </p:cNvPr>
              <p:cNvGrpSpPr/>
              <p:nvPr/>
            </p:nvGrpSpPr>
            <p:grpSpPr>
              <a:xfrm>
                <a:off x="714348" y="3929066"/>
                <a:ext cx="1103535" cy="1054186"/>
                <a:chOff x="214282" y="4182005"/>
                <a:chExt cx="1103535" cy="1054186"/>
              </a:xfrm>
            </p:grpSpPr>
            <p:grpSp>
              <p:nvGrpSpPr>
                <p:cNvPr id="38" name="Group 12">
                  <a:extLst>
                    <a:ext uri="{FF2B5EF4-FFF2-40B4-BE49-F238E27FC236}">
                      <a16:creationId xmlns:a16="http://schemas.microsoft.com/office/drawing/2014/main" id="{74BC4450-70B2-654E-B558-9D5EFCBCA46E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1020394"/>
                  <a:chOff x="107504" y="3186174"/>
                  <a:chExt cx="1058105" cy="1020394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DC1B84A1-E430-9047-A877-4A395A19BBF3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A154D4-188F-BD4C-B06C-5198CF835F8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334B398-6CA1-D846-ABEF-FA81E121CE6A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A672A51-1139-0F4F-A7BB-878C320B9B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E8A99123-5411-9D40-9985-5087724A6D07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AD9074-3011-BE43-8C1E-3A8099D7E297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A324715-06F1-9546-AF2A-556D86618243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71F187-BDE4-3F47-94AB-FD916527EF19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766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96CD5FC-7F65-7E48-BB64-61125658A560}"/>
              </a:ext>
            </a:extLst>
          </p:cNvPr>
          <p:cNvSpPr txBox="1">
            <a:spLocks/>
          </p:cNvSpPr>
          <p:nvPr/>
        </p:nvSpPr>
        <p:spPr>
          <a:xfrm>
            <a:off x="904874" y="751162"/>
            <a:ext cx="7726363" cy="1830766"/>
          </a:xfrm>
          <a:prstGeom prst="rect">
            <a:avLst/>
          </a:prstGeom>
        </p:spPr>
        <p:txBody>
          <a:bodyPr vert="horz" lIns="180000" tIns="45720" rIns="91440" bIns="45720" numCol="2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CH" dirty="0"/>
          </a:p>
          <a:p>
            <a:pPr lvl="1"/>
            <a:r>
              <a:rPr lang="fr-CH" dirty="0"/>
              <a:t>Equilibre en translation	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r>
              <a:rPr lang="fr-CH" dirty="0"/>
              <a:t>Equilibre en rotation	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2FAEA-FACE-5F4B-9ED9-E9C0A736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23026"/>
            <a:ext cx="7726363" cy="602737"/>
          </a:xfrm>
        </p:spPr>
        <p:txBody>
          <a:bodyPr numCol="1"/>
          <a:lstStyle/>
          <a:p>
            <a:r>
              <a:rPr lang="fr-CH" dirty="0"/>
              <a:t>Equilibre dans l’espace (6 degrés de liberté)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66287-CA61-B94C-A01E-F9B9840D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Formes principales des équations d’équilibre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6787-78E9-7E42-8B7F-C01AA7AB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A0EF-A9D0-CA46-9D09-A872FED9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1D045-967C-6243-9CBB-0A65A431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79ACB763-A845-D74D-8B99-B9D56DF71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200254"/>
              </p:ext>
            </p:extLst>
          </p:nvPr>
        </p:nvGraphicFramePr>
        <p:xfrm>
          <a:off x="2086851" y="1476306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0" name="Equation" r:id="rId4" imgW="1054100" imgH="660400" progId="Equation.3">
                  <p:embed/>
                </p:oleObj>
              </mc:Choice>
              <mc:Fallback>
                <p:oleObj name="Equation" r:id="rId4" imgW="1054100" imgH="6604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1476306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3A44AA76-A378-D64C-9802-2FEE8BEB48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66635"/>
              </p:ext>
            </p:extLst>
          </p:nvPr>
        </p:nvGraphicFramePr>
        <p:xfrm>
          <a:off x="2082139" y="2114799"/>
          <a:ext cx="791501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1" name="Equation" r:id="rId6" imgW="1066800" imgH="660400" progId="Equation.3">
                  <p:embed/>
                </p:oleObj>
              </mc:Choice>
              <mc:Fallback>
                <p:oleObj name="Equation" r:id="rId6" imgW="1066800" imgH="6604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139" y="2114799"/>
                        <a:ext cx="791501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CF0BF0AE-D314-8D4B-B32E-84171083DF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616910"/>
              </p:ext>
            </p:extLst>
          </p:nvPr>
        </p:nvGraphicFramePr>
        <p:xfrm>
          <a:off x="2086851" y="2753293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" name="Equation" r:id="rId8" imgW="1054100" imgH="660400" progId="Equation.3">
                  <p:embed/>
                </p:oleObj>
              </mc:Choice>
              <mc:Fallback>
                <p:oleObj name="Equation" r:id="rId8" imgW="1054100" imgH="660400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2753293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312575E0-3318-944C-9C11-3FD26D496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628935"/>
              </p:ext>
            </p:extLst>
          </p:nvPr>
        </p:nvGraphicFramePr>
        <p:xfrm>
          <a:off x="5157138" y="1471691"/>
          <a:ext cx="2176583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3" name="Equation" r:id="rId10" imgW="2933640" imgH="672840" progId="Equation.3">
                  <p:embed/>
                </p:oleObj>
              </mc:Choice>
              <mc:Fallback>
                <p:oleObj name="Equation" r:id="rId10" imgW="2933640" imgH="67284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138" y="1471691"/>
                        <a:ext cx="2176583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ECED47F0-865A-1A4B-8A7A-DC3F89C47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01056"/>
              </p:ext>
            </p:extLst>
          </p:nvPr>
        </p:nvGraphicFramePr>
        <p:xfrm>
          <a:off x="5152464" y="2744064"/>
          <a:ext cx="2185931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4" name="Equation" r:id="rId12" imgW="2946240" imgH="672840" progId="Equation.3">
                  <p:embed/>
                </p:oleObj>
              </mc:Choice>
              <mc:Fallback>
                <p:oleObj name="Equation" r:id="rId12" imgW="2946240" imgH="6728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464" y="2744064"/>
                        <a:ext cx="2185931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609E6FC2-BA68-1645-B107-8616C4FF8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14051"/>
              </p:ext>
            </p:extLst>
          </p:nvPr>
        </p:nvGraphicFramePr>
        <p:xfrm>
          <a:off x="5157138" y="2107878"/>
          <a:ext cx="2176583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5" name="Equation" r:id="rId14" imgW="2933640" imgH="672840" progId="Equation.3">
                  <p:embed/>
                </p:oleObj>
              </mc:Choice>
              <mc:Fallback>
                <p:oleObj name="Equation" r:id="rId14" imgW="2933640" imgH="67284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138" y="2107878"/>
                        <a:ext cx="2176583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45F06FAB-9F4E-2944-9972-E69725B2D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366505"/>
              </p:ext>
            </p:extLst>
          </p:nvPr>
        </p:nvGraphicFramePr>
        <p:xfrm>
          <a:off x="2086851" y="3726705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6" name="Equation" r:id="rId16" imgW="1054100" imgH="660400" progId="Equation.3">
                  <p:embed/>
                </p:oleObj>
              </mc:Choice>
              <mc:Fallback>
                <p:oleObj name="Equation" r:id="rId16" imgW="1054100" imgH="660400" progId="Equation.3">
                  <p:embed/>
                  <p:pic>
                    <p:nvPicPr>
                      <p:cNvPr id="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3726705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A07F36FB-5757-4F42-86E3-54D4C1E22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19328"/>
              </p:ext>
            </p:extLst>
          </p:nvPr>
        </p:nvGraphicFramePr>
        <p:xfrm>
          <a:off x="2086851" y="4382665"/>
          <a:ext cx="791501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" name="Equation" r:id="rId17" imgW="1066800" imgH="660400" progId="Equation.3">
                  <p:embed/>
                </p:oleObj>
              </mc:Choice>
              <mc:Fallback>
                <p:oleObj name="Equation" r:id="rId17" imgW="1066800" imgH="660400" progId="Equation.3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4382665"/>
                        <a:ext cx="791501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>
            <a:extLst>
              <a:ext uri="{FF2B5EF4-FFF2-40B4-BE49-F238E27FC236}">
                <a16:creationId xmlns:a16="http://schemas.microsoft.com/office/drawing/2014/main" id="{A2FA20AA-1BCF-7344-860F-C3C585A1E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680183"/>
              </p:ext>
            </p:extLst>
          </p:nvPr>
        </p:nvGraphicFramePr>
        <p:xfrm>
          <a:off x="5147790" y="4041592"/>
          <a:ext cx="2185931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" name="Equation" r:id="rId18" imgW="2946240" imgH="672840" progId="Equation.3">
                  <p:embed/>
                </p:oleObj>
              </mc:Choice>
              <mc:Fallback>
                <p:oleObj name="Equation" r:id="rId18" imgW="2946240" imgH="672840" progId="Equation.3">
                  <p:embed/>
                  <p:pic>
                    <p:nvPicPr>
                      <p:cNvPr id="1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790" y="4041592"/>
                        <a:ext cx="2185931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096B288-2309-0945-99F8-3EF85D9113D6}"/>
              </a:ext>
            </a:extLst>
          </p:cNvPr>
          <p:cNvSpPr txBox="1">
            <a:spLocks/>
          </p:cNvSpPr>
          <p:nvPr/>
        </p:nvSpPr>
        <p:spPr>
          <a:xfrm>
            <a:off x="904874" y="3405406"/>
            <a:ext cx="7726363" cy="602737"/>
          </a:xfrm>
          <a:prstGeom prst="rect">
            <a:avLst/>
          </a:prstGeom>
        </p:spPr>
        <p:txBody>
          <a:bodyPr vert="horz" lIns="180000" tIns="45720" rIns="91440" bIns="45720" numCol="1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Equilibre dans le plan (3 degrés de liberté)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655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FF52A-3D36-DB4B-AFD6-349D5336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4173"/>
            <a:ext cx="7726363" cy="498411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Corps isolé </a:t>
            </a:r>
            <a:r>
              <a:rPr lang="fr-FR" sz="1600" dirty="0">
                <a:sym typeface="Wingdings" panose="05000000000000000000" pitchFamily="2" charset="2"/>
              </a:rPr>
              <a:t> Extérioriser les réactions</a:t>
            </a:r>
            <a:endParaRPr lang="fr-FR" sz="1600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7A254-48AF-1B4D-8F0C-8C5C15E2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64669"/>
          </a:xfrm>
        </p:spPr>
        <p:txBody>
          <a:bodyPr/>
          <a:lstStyle/>
          <a:p>
            <a:r>
              <a:rPr lang="fr-FR" dirty="0"/>
              <a:t>Exemple: Poutre simple avec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202D6-1184-FC49-81E8-72140FD84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56818-FA19-624A-B1AD-7CFDE01E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1781D-3594-EA4E-8A81-D1F107D87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169C0C-C675-4841-A457-88FF3FDA47C2}"/>
              </a:ext>
            </a:extLst>
          </p:cNvPr>
          <p:cNvGrpSpPr/>
          <p:nvPr/>
        </p:nvGrpSpPr>
        <p:grpSpPr>
          <a:xfrm>
            <a:off x="938716" y="1459724"/>
            <a:ext cx="5369488" cy="1398482"/>
            <a:chOff x="642910" y="1429531"/>
            <a:chExt cx="6352170" cy="165442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D63E468-CC42-CC42-82B7-8AF7156BFA59}"/>
                </a:ext>
              </a:extLst>
            </p:cNvPr>
            <p:cNvSpPr/>
            <p:nvPr/>
          </p:nvSpPr>
          <p:spPr>
            <a:xfrm>
              <a:off x="785786" y="2071678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B88CAD-1197-FB4C-820D-3088BCE0B239}"/>
                </a:ext>
              </a:extLst>
            </p:cNvPr>
            <p:cNvCxnSpPr/>
            <p:nvPr/>
          </p:nvCxnSpPr>
          <p:spPr>
            <a:xfrm>
              <a:off x="642910" y="2375902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14">
              <a:extLst>
                <a:ext uri="{FF2B5EF4-FFF2-40B4-BE49-F238E27FC236}">
                  <a16:creationId xmlns:a16="http://schemas.microsoft.com/office/drawing/2014/main" id="{72B2A2C5-0A46-E443-ACF7-27D72E11BD4D}"/>
                </a:ext>
              </a:extLst>
            </p:cNvPr>
            <p:cNvSpPr/>
            <p:nvPr/>
          </p:nvSpPr>
          <p:spPr>
            <a:xfrm>
              <a:off x="4921392" y="2060848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0985D6-0806-E240-8BF1-EA982D3B0FCD}"/>
                </a:ext>
              </a:extLst>
            </p:cNvPr>
            <p:cNvCxnSpPr/>
            <p:nvPr/>
          </p:nvCxnSpPr>
          <p:spPr>
            <a:xfrm>
              <a:off x="4778516" y="2365072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59C723-B27F-864B-A7A5-AD85EDE3866A}"/>
                </a:ext>
              </a:extLst>
            </p:cNvPr>
            <p:cNvSpPr/>
            <p:nvPr/>
          </p:nvSpPr>
          <p:spPr>
            <a:xfrm>
              <a:off x="4967017" y="225869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941EBD-33A1-E944-A1A5-2A63C913592B}"/>
                </a:ext>
              </a:extLst>
            </p:cNvPr>
            <p:cNvSpPr/>
            <p:nvPr/>
          </p:nvSpPr>
          <p:spPr>
            <a:xfrm>
              <a:off x="5105998" y="226072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BA3388-D531-3A4D-BC5C-F06FA9184F20}"/>
                </a:ext>
              </a:extLst>
            </p:cNvPr>
            <p:cNvCxnSpPr/>
            <p:nvPr/>
          </p:nvCxnSpPr>
          <p:spPr>
            <a:xfrm rot="5400000">
              <a:off x="899954" y="269701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C8C23F-CA83-8C4A-AC46-5EA529403C6C}"/>
                </a:ext>
              </a:extLst>
            </p:cNvPr>
            <p:cNvCxnSpPr/>
            <p:nvPr/>
          </p:nvCxnSpPr>
          <p:spPr>
            <a:xfrm>
              <a:off x="899954" y="269701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C3E2C1-AB64-BA4F-9676-D069CDF534C7}"/>
                </a:ext>
              </a:extLst>
            </p:cNvPr>
            <p:cNvCxnSpPr/>
            <p:nvPr/>
          </p:nvCxnSpPr>
          <p:spPr>
            <a:xfrm rot="5400000">
              <a:off x="5000628" y="271462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4C6B4C-66B8-2E41-BD82-D0662BD122A8}"/>
                </a:ext>
              </a:extLst>
            </p:cNvPr>
            <p:cNvCxnSpPr/>
            <p:nvPr/>
          </p:nvCxnSpPr>
          <p:spPr>
            <a:xfrm rot="5400000" flipH="1" flipV="1">
              <a:off x="899954" y="262558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4672B5-D778-204E-8F63-5100443A7E6A}"/>
                </a:ext>
              </a:extLst>
            </p:cNvPr>
            <p:cNvCxnSpPr/>
            <p:nvPr/>
          </p:nvCxnSpPr>
          <p:spPr>
            <a:xfrm rot="5400000" flipH="1" flipV="1">
              <a:off x="5000628" y="264318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AD9C69-69BA-0348-8A84-B854192814E3}"/>
                </a:ext>
              </a:extLst>
            </p:cNvPr>
            <p:cNvSpPr txBox="1"/>
            <p:nvPr/>
          </p:nvSpPr>
          <p:spPr>
            <a:xfrm>
              <a:off x="2543592" y="269456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1E69E1-D9E0-A146-9B49-012C838E4219}"/>
                </a:ext>
              </a:extLst>
            </p:cNvPr>
            <p:cNvCxnSpPr/>
            <p:nvPr/>
          </p:nvCxnSpPr>
          <p:spPr>
            <a:xfrm rot="5400000">
              <a:off x="6500826" y="271462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7C4935-F261-3E40-96DD-5690EB353619}"/>
                </a:ext>
              </a:extLst>
            </p:cNvPr>
            <p:cNvCxnSpPr/>
            <p:nvPr/>
          </p:nvCxnSpPr>
          <p:spPr>
            <a:xfrm rot="5400000" flipH="1" flipV="1">
              <a:off x="6500826" y="264318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2612FA-0D66-3647-A2E5-F278261D6EB1}"/>
                </a:ext>
              </a:extLst>
            </p:cNvPr>
            <p:cNvSpPr txBox="1"/>
            <p:nvPr/>
          </p:nvSpPr>
          <p:spPr>
            <a:xfrm>
              <a:off x="5643570" y="271462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4C706AA-E461-A942-9CEF-30C7A6EB82DC}"/>
                </a:ext>
              </a:extLst>
            </p:cNvPr>
            <p:cNvCxnSpPr/>
            <p:nvPr/>
          </p:nvCxnSpPr>
          <p:spPr>
            <a:xfrm rot="5400000">
              <a:off x="6298837" y="170216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4742A0-12CD-4140-83B9-811135097421}"/>
                </a:ext>
              </a:extLst>
            </p:cNvPr>
            <p:cNvSpPr txBox="1"/>
            <p:nvPr/>
          </p:nvSpPr>
          <p:spPr>
            <a:xfrm>
              <a:off x="6643702" y="150017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608822-7192-324F-8209-590E741E426C}"/>
                </a:ext>
              </a:extLst>
            </p:cNvPr>
            <p:cNvSpPr/>
            <p:nvPr/>
          </p:nvSpPr>
          <p:spPr>
            <a:xfrm>
              <a:off x="928662" y="2000240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DC0C3B-FE8E-C647-81B3-B0567DC4A284}"/>
              </a:ext>
            </a:extLst>
          </p:cNvPr>
          <p:cNvGrpSpPr/>
          <p:nvPr/>
        </p:nvGrpSpPr>
        <p:grpSpPr>
          <a:xfrm>
            <a:off x="1115549" y="3245436"/>
            <a:ext cx="5190279" cy="1317216"/>
            <a:chOff x="854121" y="3697811"/>
            <a:chExt cx="6140164" cy="15582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3F923A-5406-A746-87F4-A2545C0A4A89}"/>
                </a:ext>
              </a:extLst>
            </p:cNvPr>
            <p:cNvSpPr/>
            <p:nvPr/>
          </p:nvSpPr>
          <p:spPr>
            <a:xfrm>
              <a:off x="928662" y="424737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9F9088-FF7A-D349-9FC7-A5030368273F}"/>
                </a:ext>
              </a:extLst>
            </p:cNvPr>
            <p:cNvCxnSpPr/>
            <p:nvPr/>
          </p:nvCxnSpPr>
          <p:spPr>
            <a:xfrm rot="5400000">
              <a:off x="854121" y="486916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A6B4D-4A36-784A-996C-6E0A326FA202}"/>
                </a:ext>
              </a:extLst>
            </p:cNvPr>
            <p:cNvCxnSpPr/>
            <p:nvPr/>
          </p:nvCxnSpPr>
          <p:spPr>
            <a:xfrm>
              <a:off x="854121" y="486916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1FB656-DDDD-9F4E-AB0C-0306A02B45D3}"/>
                </a:ext>
              </a:extLst>
            </p:cNvPr>
            <p:cNvCxnSpPr/>
            <p:nvPr/>
          </p:nvCxnSpPr>
          <p:spPr>
            <a:xfrm rot="5400000">
              <a:off x="4954795" y="488676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59DCAD-F05B-B94F-ABBE-49107B4780A1}"/>
                </a:ext>
              </a:extLst>
            </p:cNvPr>
            <p:cNvCxnSpPr/>
            <p:nvPr/>
          </p:nvCxnSpPr>
          <p:spPr>
            <a:xfrm rot="5400000" flipH="1" flipV="1">
              <a:off x="854121" y="479772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B30A76-1F59-3A47-A7CF-EA2273632CB7}"/>
                </a:ext>
              </a:extLst>
            </p:cNvPr>
            <p:cNvCxnSpPr/>
            <p:nvPr/>
          </p:nvCxnSpPr>
          <p:spPr>
            <a:xfrm rot="5400000" flipH="1" flipV="1">
              <a:off x="4954795" y="481532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652705-FF7A-4D46-82D1-903BC43AAECE}"/>
                </a:ext>
              </a:extLst>
            </p:cNvPr>
            <p:cNvSpPr txBox="1"/>
            <p:nvPr/>
          </p:nvSpPr>
          <p:spPr>
            <a:xfrm>
              <a:off x="2497759" y="486671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DFAC6A8-7C4D-CE4C-8AD2-C95CFCBD79F3}"/>
                </a:ext>
              </a:extLst>
            </p:cNvPr>
            <p:cNvCxnSpPr/>
            <p:nvPr/>
          </p:nvCxnSpPr>
          <p:spPr>
            <a:xfrm rot="5400000">
              <a:off x="6454993" y="488676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B48D51-6589-5341-8083-3A9F57251C9D}"/>
                </a:ext>
              </a:extLst>
            </p:cNvPr>
            <p:cNvCxnSpPr/>
            <p:nvPr/>
          </p:nvCxnSpPr>
          <p:spPr>
            <a:xfrm rot="5400000" flipH="1" flipV="1">
              <a:off x="6454993" y="481532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61DB5-5E50-6F4C-B04C-B23C2986A29B}"/>
                </a:ext>
              </a:extLst>
            </p:cNvPr>
            <p:cNvSpPr txBox="1"/>
            <p:nvPr/>
          </p:nvSpPr>
          <p:spPr>
            <a:xfrm>
              <a:off x="5597737" y="488676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D1962AF-4F9E-FE4C-86D3-DA45AA17A72A}"/>
                </a:ext>
              </a:extLst>
            </p:cNvPr>
            <p:cNvCxnSpPr/>
            <p:nvPr/>
          </p:nvCxnSpPr>
          <p:spPr>
            <a:xfrm rot="5400000">
              <a:off x="6298042" y="397044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53F554-11F8-974D-8EF5-A2FEFB163EF6}"/>
                </a:ext>
              </a:extLst>
            </p:cNvPr>
            <p:cNvSpPr txBox="1"/>
            <p:nvPr/>
          </p:nvSpPr>
          <p:spPr>
            <a:xfrm>
              <a:off x="6642907" y="3768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5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1:</a:t>
            </a:r>
          </a:p>
          <a:p>
            <a:pPr lvl="1"/>
            <a:r>
              <a:rPr lang="fr-FR" sz="1400" dirty="0"/>
              <a:t>2 translations</a:t>
            </a:r>
          </a:p>
          <a:p>
            <a:pPr lvl="1"/>
            <a:r>
              <a:rPr lang="fr-FR" sz="1400" dirty="0"/>
              <a:t>1 rotation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29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2:</a:t>
            </a:r>
          </a:p>
          <a:p>
            <a:pPr lvl="1"/>
            <a:r>
              <a:rPr lang="fr-FR" sz="1400" dirty="0"/>
              <a:t>1 translation</a:t>
            </a:r>
          </a:p>
          <a:p>
            <a:pPr lvl="1"/>
            <a:r>
              <a:rPr lang="fr-FR" sz="1400" dirty="0"/>
              <a:t>2 rotations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30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3:</a:t>
            </a:r>
          </a:p>
          <a:p>
            <a:pPr lvl="1"/>
            <a:r>
              <a:rPr lang="fr-FR" sz="1400" dirty="0"/>
              <a:t>0 translation</a:t>
            </a:r>
          </a:p>
          <a:p>
            <a:pPr lvl="1"/>
            <a:r>
              <a:rPr lang="fr-FR" sz="1400" dirty="0"/>
              <a:t>3 rotations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94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Réduire forces et moments en un point quelconque</a:t>
            </a:r>
          </a:p>
          <a:p>
            <a:r>
              <a:rPr lang="fr-FR" dirty="0"/>
              <a:t>Faire le schéma statique d’un corps isolé</a:t>
            </a:r>
          </a:p>
          <a:p>
            <a:r>
              <a:rPr lang="fr-FR" dirty="0"/>
              <a:t>Formuler et résoudre les équations d’équilibre d’un corps</a:t>
            </a:r>
          </a:p>
          <a:p>
            <a:r>
              <a:rPr lang="fr-FR" dirty="0"/>
              <a:t>Choisir judicieusement la forme des équations d’équilibre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9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F034E1-1646-4344-AF77-B551F5D0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29878"/>
            <a:ext cx="7726363" cy="3386772"/>
          </a:xfrm>
        </p:spPr>
        <p:txBody>
          <a:bodyPr/>
          <a:lstStyle/>
          <a:p>
            <a:r>
              <a:rPr lang="fr-FR" sz="1400" dirty="0"/>
              <a:t>Les forces et moments connus sont dessinés avec leur sens réel</a:t>
            </a:r>
          </a:p>
          <a:p>
            <a:r>
              <a:rPr lang="fr-FR" sz="1400" dirty="0"/>
              <a:t>Les forces et moments inconnus sont dessinés avec un sens arbitraire</a:t>
            </a:r>
          </a:p>
          <a:p>
            <a:r>
              <a:rPr lang="fr-FR" sz="1400" dirty="0"/>
              <a:t>Une valeur négative pour une force ou un moment inconnu signifie que la force ou le moment agit en sens inverse à celui dessiné</a:t>
            </a:r>
          </a:p>
          <a:p>
            <a:r>
              <a:rPr lang="fr-FR" sz="1400" b="1" dirty="0"/>
              <a:t>Il ne faut jamais changer le sens des vecteurs dans le schéma original</a:t>
            </a:r>
          </a:p>
          <a:p>
            <a:endParaRPr lang="fr-FR" sz="1400" b="1" i="1" dirty="0"/>
          </a:p>
          <a:p>
            <a:pPr marL="0" indent="0">
              <a:buNone/>
            </a:pPr>
            <a:r>
              <a:rPr lang="fr-FR" sz="1400" i="1" dirty="0"/>
              <a:t>Les solutions obtenues pour les deux systèmes statique sont complètement équivalentes: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777DD-1949-2E43-A8B8-7F3821B1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Remarque sur le signe dans les calculs d’équilibre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F931-A722-884F-A9C0-FB05F1D9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CB937-BB3E-1342-904F-BFBE159D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17C37-44FD-5B44-9769-B2D892E1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7EA243-B4AC-334B-9E18-D623237CF05B}"/>
              </a:ext>
            </a:extLst>
          </p:cNvPr>
          <p:cNvGrpSpPr/>
          <p:nvPr/>
        </p:nvGrpSpPr>
        <p:grpSpPr>
          <a:xfrm>
            <a:off x="1125189" y="2735118"/>
            <a:ext cx="1534333" cy="1805456"/>
            <a:chOff x="107504" y="1510551"/>
            <a:chExt cx="1855530" cy="2183410"/>
          </a:xfrm>
        </p:grpSpPr>
        <p:pic>
          <p:nvPicPr>
            <p:cNvPr id="8" name="Picture 7" descr="Fig_5_6.jpg">
              <a:extLst>
                <a:ext uri="{FF2B5EF4-FFF2-40B4-BE49-F238E27FC236}">
                  <a16:creationId xmlns:a16="http://schemas.microsoft.com/office/drawing/2014/main" id="{BDEBE795-9AB3-6243-8972-10EE73DC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9249" t="18536" r="14084"/>
            <a:stretch/>
          </p:blipFill>
          <p:spPr>
            <a:xfrm>
              <a:off x="683568" y="1971519"/>
              <a:ext cx="1279466" cy="172244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014135-A160-2F49-AF34-652A933D22D8}"/>
                </a:ext>
              </a:extLst>
            </p:cNvPr>
            <p:cNvCxnSpPr/>
            <p:nvPr/>
          </p:nvCxnSpPr>
          <p:spPr>
            <a:xfrm flipV="1">
              <a:off x="760194" y="2008055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28F0DF-E774-5B4E-8B5E-F00C2AF7F742}"/>
                </a:ext>
              </a:extLst>
            </p:cNvPr>
            <p:cNvCxnSpPr/>
            <p:nvPr/>
          </p:nvCxnSpPr>
          <p:spPr>
            <a:xfrm rot="10800000" flipV="1">
              <a:off x="1275331" y="1510551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83ECE-A0F8-1F43-AE14-F2739381AEF4}"/>
                </a:ext>
              </a:extLst>
            </p:cNvPr>
            <p:cNvSpPr txBox="1"/>
            <p:nvPr/>
          </p:nvSpPr>
          <p:spPr>
            <a:xfrm>
              <a:off x="605886" y="17011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E2172B-4E36-7D44-8370-7044888D517D}"/>
                </a:ext>
              </a:extLst>
            </p:cNvPr>
            <p:cNvSpPr txBox="1"/>
            <p:nvPr/>
          </p:nvSpPr>
          <p:spPr>
            <a:xfrm>
              <a:off x="1395417" y="151649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C2C2EB-3EB6-FB4B-8353-A68C1A8D8558}"/>
                </a:ext>
              </a:extLst>
            </p:cNvPr>
            <p:cNvCxnSpPr/>
            <p:nvPr/>
          </p:nvCxnSpPr>
          <p:spPr>
            <a:xfrm flipH="1">
              <a:off x="315105" y="2008055"/>
              <a:ext cx="141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33FF64-474D-874F-ABFD-4E7A43C4506C}"/>
                </a:ext>
              </a:extLst>
            </p:cNvPr>
            <p:cNvGrpSpPr/>
            <p:nvPr/>
          </p:nvGrpSpPr>
          <p:grpSpPr>
            <a:xfrm rot="5400000">
              <a:off x="-393169" y="2651819"/>
              <a:ext cx="1536925" cy="176325"/>
              <a:chOff x="871517" y="4149650"/>
              <a:chExt cx="4243550" cy="16127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E2596BD-32A0-A843-AEBE-7D0B0F1BF86B}"/>
                  </a:ext>
                </a:extLst>
              </p:cNvPr>
              <p:cNvCxnSpPr/>
              <p:nvPr/>
            </p:nvCxnSpPr>
            <p:spPr>
              <a:xfrm rot="5400000">
                <a:off x="871517" y="422108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675F534-9B63-2249-8BA9-5D1C581E014E}"/>
                  </a:ext>
                </a:extLst>
              </p:cNvPr>
              <p:cNvCxnSpPr/>
              <p:nvPr/>
            </p:nvCxnSpPr>
            <p:spPr>
              <a:xfrm>
                <a:off x="871517" y="4221088"/>
                <a:ext cx="4243550" cy="18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D7234F2-7928-9F40-85FD-7533509746B6}"/>
                  </a:ext>
                </a:extLst>
              </p:cNvPr>
              <p:cNvCxnSpPr/>
              <p:nvPr/>
            </p:nvCxnSpPr>
            <p:spPr>
              <a:xfrm rot="5400000">
                <a:off x="4972191" y="4238690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8337CEF-C63E-CB43-8922-4B445AA0F41C}"/>
                  </a:ext>
                </a:extLst>
              </p:cNvPr>
              <p:cNvCxnSpPr/>
              <p:nvPr/>
            </p:nvCxnSpPr>
            <p:spPr>
              <a:xfrm rot="5400000" flipH="1" flipV="1">
                <a:off x="871517" y="414965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AB364B8-DF8E-0742-A655-330B1D063EA0}"/>
                  </a:ext>
                </a:extLst>
              </p:cNvPr>
              <p:cNvCxnSpPr/>
              <p:nvPr/>
            </p:nvCxnSpPr>
            <p:spPr>
              <a:xfrm rot="5400000" flipH="1" flipV="1">
                <a:off x="4972191" y="4167252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266D9-6448-924A-9D45-E1A0F594292E}"/>
                </a:ext>
              </a:extLst>
            </p:cNvPr>
            <p:cNvSpPr txBox="1"/>
            <p:nvPr/>
          </p:nvSpPr>
          <p:spPr>
            <a:xfrm>
              <a:off x="107504" y="248360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6CBED-20A4-4A41-97BD-A90C33060C13}"/>
              </a:ext>
            </a:extLst>
          </p:cNvPr>
          <p:cNvGrpSpPr/>
          <p:nvPr/>
        </p:nvGrpSpPr>
        <p:grpSpPr>
          <a:xfrm>
            <a:off x="3154378" y="2690774"/>
            <a:ext cx="1088079" cy="2039343"/>
            <a:chOff x="3778172" y="1571355"/>
            <a:chExt cx="1315858" cy="24662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5133DE-11D6-F741-9087-85F124315B6A}"/>
                </a:ext>
              </a:extLst>
            </p:cNvPr>
            <p:cNvSpPr/>
            <p:nvPr/>
          </p:nvSpPr>
          <p:spPr>
            <a:xfrm>
              <a:off x="4417500" y="2068859"/>
              <a:ext cx="62253" cy="14395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C4A79A-0488-444B-B688-94137A86466F}"/>
                </a:ext>
              </a:extLst>
            </p:cNvPr>
            <p:cNvCxnSpPr/>
            <p:nvPr/>
          </p:nvCxnSpPr>
          <p:spPr>
            <a:xfrm flipV="1">
              <a:off x="3933418" y="2068859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BB524E6-6548-954C-8C26-F0C024F2E4A6}"/>
                </a:ext>
              </a:extLst>
            </p:cNvPr>
            <p:cNvCxnSpPr/>
            <p:nvPr/>
          </p:nvCxnSpPr>
          <p:spPr>
            <a:xfrm rot="10800000" flipV="1">
              <a:off x="4448555" y="1571355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98329-A6F6-1743-BB66-DD12C7820EA0}"/>
                </a:ext>
              </a:extLst>
            </p:cNvPr>
            <p:cNvSpPr txBox="1"/>
            <p:nvPr/>
          </p:nvSpPr>
          <p:spPr>
            <a:xfrm>
              <a:off x="3779110" y="17619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50289D-3765-8B4C-8520-5FE395E42872}"/>
                </a:ext>
              </a:extLst>
            </p:cNvPr>
            <p:cNvSpPr txBox="1"/>
            <p:nvPr/>
          </p:nvSpPr>
          <p:spPr>
            <a:xfrm>
              <a:off x="4568641" y="157729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F90F83-1363-4C42-B34C-9A9FC6399D10}"/>
                </a:ext>
              </a:extLst>
            </p:cNvPr>
            <p:cNvCxnSpPr/>
            <p:nvPr/>
          </p:nvCxnSpPr>
          <p:spPr>
            <a:xfrm flipV="1">
              <a:off x="4436593" y="3532987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9D4BAE-8F49-1A40-8465-7AB3D62C6B8F}"/>
                </a:ext>
              </a:extLst>
            </p:cNvPr>
            <p:cNvSpPr txBox="1"/>
            <p:nvPr/>
          </p:nvSpPr>
          <p:spPr>
            <a:xfrm>
              <a:off x="4445420" y="36584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DD5D35-FC59-9D40-8D98-291E828940FF}"/>
                </a:ext>
              </a:extLst>
            </p:cNvPr>
            <p:cNvSpPr txBox="1"/>
            <p:nvPr/>
          </p:nvSpPr>
          <p:spPr>
            <a:xfrm>
              <a:off x="3778172" y="346482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761396-3305-CE42-9ED4-B22B9E7893F5}"/>
                </a:ext>
              </a:extLst>
            </p:cNvPr>
            <p:cNvCxnSpPr/>
            <p:nvPr/>
          </p:nvCxnSpPr>
          <p:spPr>
            <a:xfrm>
              <a:off x="3809415" y="3503801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23973A-3650-4C45-99C1-ECB8B1ADB3FE}"/>
                </a:ext>
              </a:extLst>
            </p:cNvPr>
            <p:cNvSpPr/>
            <p:nvPr/>
          </p:nvSpPr>
          <p:spPr>
            <a:xfrm>
              <a:off x="4192576" y="3230583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DFD416-7F83-164E-84DD-3BAE2E8C4B93}"/>
                </a:ext>
              </a:extLst>
            </p:cNvPr>
            <p:cNvSpPr txBox="1"/>
            <p:nvPr/>
          </p:nvSpPr>
          <p:spPr>
            <a:xfrm>
              <a:off x="4593572" y="3112951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E9AABA-0F11-254A-AB04-669064586149}"/>
              </a:ext>
            </a:extLst>
          </p:cNvPr>
          <p:cNvGrpSpPr/>
          <p:nvPr/>
        </p:nvGrpSpPr>
        <p:grpSpPr>
          <a:xfrm>
            <a:off x="6118954" y="2704560"/>
            <a:ext cx="1247078" cy="2025557"/>
            <a:chOff x="6456255" y="1571355"/>
            <a:chExt cx="1508141" cy="24495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33A886-92BE-8F4D-BD38-18972E450B50}"/>
                </a:ext>
              </a:extLst>
            </p:cNvPr>
            <p:cNvSpPr/>
            <p:nvPr/>
          </p:nvSpPr>
          <p:spPr>
            <a:xfrm>
              <a:off x="7101770" y="2062110"/>
              <a:ext cx="62253" cy="14395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634F34-79C0-7143-9B47-8CC0557C6CDA}"/>
                </a:ext>
              </a:extLst>
            </p:cNvPr>
            <p:cNvCxnSpPr/>
            <p:nvPr/>
          </p:nvCxnSpPr>
          <p:spPr>
            <a:xfrm flipV="1">
              <a:off x="6610563" y="2068859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D957C57-B9A1-194D-93A9-412A1B9B5293}"/>
                </a:ext>
              </a:extLst>
            </p:cNvPr>
            <p:cNvCxnSpPr/>
            <p:nvPr/>
          </p:nvCxnSpPr>
          <p:spPr>
            <a:xfrm rot="10800000" flipV="1">
              <a:off x="7125700" y="1571355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519FE3-02AD-324C-869D-26BF498D2EE7}"/>
                </a:ext>
              </a:extLst>
            </p:cNvPr>
            <p:cNvSpPr txBox="1"/>
            <p:nvPr/>
          </p:nvSpPr>
          <p:spPr>
            <a:xfrm>
              <a:off x="6456255" y="17619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8214D-715F-6F44-BDA2-B16D7D1C1202}"/>
                </a:ext>
              </a:extLst>
            </p:cNvPr>
            <p:cNvSpPr txBox="1"/>
            <p:nvPr/>
          </p:nvSpPr>
          <p:spPr>
            <a:xfrm>
              <a:off x="7245786" y="157729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F1B667-62C8-AE47-9A2D-6206DCC82BE2}"/>
                </a:ext>
              </a:extLst>
            </p:cNvPr>
            <p:cNvCxnSpPr/>
            <p:nvPr/>
          </p:nvCxnSpPr>
          <p:spPr>
            <a:xfrm flipV="1">
              <a:off x="7111749" y="3516314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8284C2-66F4-464A-BBBA-4962C6D0936D}"/>
                </a:ext>
              </a:extLst>
            </p:cNvPr>
            <p:cNvSpPr txBox="1"/>
            <p:nvPr/>
          </p:nvSpPr>
          <p:spPr>
            <a:xfrm>
              <a:off x="7120576" y="36417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A500AC-D82C-C743-8057-28DBF8BF93FC}"/>
                </a:ext>
              </a:extLst>
            </p:cNvPr>
            <p:cNvSpPr txBox="1"/>
            <p:nvPr/>
          </p:nvSpPr>
          <p:spPr>
            <a:xfrm>
              <a:off x="7536074" y="352288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CD77DE-D3CD-CC4D-B952-FFA38CCD101E}"/>
                </a:ext>
              </a:extLst>
            </p:cNvPr>
            <p:cNvCxnSpPr/>
            <p:nvPr/>
          </p:nvCxnSpPr>
          <p:spPr>
            <a:xfrm>
              <a:off x="7171846" y="3493873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765392F-DFDA-7A41-B782-0A01BED2DEA0}"/>
                </a:ext>
              </a:extLst>
            </p:cNvPr>
            <p:cNvSpPr/>
            <p:nvPr/>
          </p:nvSpPr>
          <p:spPr>
            <a:xfrm>
              <a:off x="6867732" y="321391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2B9A4F-A694-F342-AD5B-CC03F4019AD5}"/>
                </a:ext>
              </a:extLst>
            </p:cNvPr>
            <p:cNvSpPr txBox="1"/>
            <p:nvPr/>
          </p:nvSpPr>
          <p:spPr>
            <a:xfrm>
              <a:off x="7268728" y="3096278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8CC894-8340-B848-A358-E5D53E79E0AF}"/>
                  </a:ext>
                </a:extLst>
              </p:cNvPr>
              <p:cNvSpPr txBox="1"/>
              <p:nvPr/>
            </p:nvSpPr>
            <p:spPr>
              <a:xfrm>
                <a:off x="4096985" y="2956505"/>
                <a:ext cx="1650928" cy="105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Schéma statique 1</a:t>
                </a:r>
              </a:p>
              <a:p>
                <a:r>
                  <a:rPr lang="fr-FR" sz="1200" i="1" dirty="0"/>
                  <a:t>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fr-FR" sz="12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8CC894-8340-B848-A358-E5D53E79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85" y="2956505"/>
                <a:ext cx="1650928" cy="105336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03B310-4C39-0641-87C7-0A8DC64DA77A}"/>
                  </a:ext>
                </a:extLst>
              </p:cNvPr>
              <p:cNvSpPr txBox="1"/>
              <p:nvPr/>
            </p:nvSpPr>
            <p:spPr>
              <a:xfrm>
                <a:off x="7159718" y="2960812"/>
                <a:ext cx="1650928" cy="105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Schéma statique 2</a:t>
                </a:r>
              </a:p>
              <a:p>
                <a:r>
                  <a:rPr lang="fr-FR" sz="1200" i="1" dirty="0"/>
                  <a:t>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fr-FR" sz="12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03B310-4C39-0641-87C7-0A8DC64DA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718" y="2960812"/>
                <a:ext cx="1650928" cy="1053365"/>
              </a:xfrm>
              <a:prstGeom prst="rect">
                <a:avLst/>
              </a:prstGeom>
              <a:blipFill>
                <a:blip r:embed="rId5"/>
                <a:stretch>
                  <a:fillRect t="-1205"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5F72011-7535-4E4B-A5CE-BA895C7D855E}"/>
              </a:ext>
            </a:extLst>
          </p:cNvPr>
          <p:cNvGrpSpPr/>
          <p:nvPr/>
        </p:nvGrpSpPr>
        <p:grpSpPr>
          <a:xfrm>
            <a:off x="602035" y="4392915"/>
            <a:ext cx="583368" cy="668905"/>
            <a:chOff x="7233" y="3904035"/>
            <a:chExt cx="1192072" cy="108758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71625B5-D4D7-EA46-A836-64FC49F695AF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C7503D-97B4-8C42-BACB-76E48F648282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776AB0-C442-204B-8212-B0806D0C6BDD}"/>
                </a:ext>
              </a:extLst>
            </p:cNvPr>
            <p:cNvSpPr txBox="1"/>
            <p:nvPr/>
          </p:nvSpPr>
          <p:spPr>
            <a:xfrm>
              <a:off x="912047" y="4622288"/>
              <a:ext cx="28725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13FC4B-A051-604B-B67F-4F17AFE59260}"/>
                </a:ext>
              </a:extLst>
            </p:cNvPr>
            <p:cNvSpPr txBox="1"/>
            <p:nvPr/>
          </p:nvSpPr>
          <p:spPr>
            <a:xfrm>
              <a:off x="7233" y="390403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61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2C763-2E77-CC47-8335-DD4CD02A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193" y="615450"/>
            <a:ext cx="6073046" cy="625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Autour de quels points doit-on formuler l’équilibre en rotation pour que chaque équation ne contienne qu’une seule inconnue?</a:t>
            </a:r>
          </a:p>
          <a:p>
            <a:endParaRPr lang="fr-F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C518B-12BA-234A-B45A-A793C801B217}"/>
              </a:ext>
            </a:extLst>
          </p:cNvPr>
          <p:cNvGrpSpPr/>
          <p:nvPr/>
        </p:nvGrpSpPr>
        <p:grpSpPr>
          <a:xfrm>
            <a:off x="1088516" y="1671415"/>
            <a:ext cx="7020365" cy="3341050"/>
            <a:chOff x="403112" y="1155621"/>
            <a:chExt cx="8665809" cy="41241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A6F04-CFFD-CF4C-A552-80712FA30A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875" y="1241425"/>
              <a:ext cx="7981296" cy="3974102"/>
              <a:chOff x="539551" y="2450859"/>
              <a:chExt cx="4371309" cy="2176592"/>
            </a:xfrm>
          </p:grpSpPr>
          <p:pic>
            <p:nvPicPr>
              <p:cNvPr id="8" name="Picture 7" descr="Grid.jpg">
                <a:extLst>
                  <a:ext uri="{FF2B5EF4-FFF2-40B4-BE49-F238E27FC236}">
                    <a16:creationId xmlns:a16="http://schemas.microsoft.com/office/drawing/2014/main" id="{475F16BE-8A2A-7442-B6E9-508D3EA74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" t="19909" r="39894" b="39759"/>
              <a:stretch/>
            </p:blipFill>
            <p:spPr>
              <a:xfrm>
                <a:off x="539551" y="2450859"/>
                <a:ext cx="4371309" cy="1957018"/>
              </a:xfrm>
              <a:prstGeom prst="rect">
                <a:avLst/>
              </a:prstGeom>
            </p:spPr>
          </p:pic>
          <p:pic>
            <p:nvPicPr>
              <p:cNvPr id="9" name="Picture 8" descr="Grid.jpg">
                <a:extLst>
                  <a:ext uri="{FF2B5EF4-FFF2-40B4-BE49-F238E27FC236}">
                    <a16:creationId xmlns:a16="http://schemas.microsoft.com/office/drawing/2014/main" id="{4C169681-1927-414A-8405-B57507F39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F2BA7-515A-AA41-9203-22A491212E81}"/>
                </a:ext>
              </a:extLst>
            </p:cNvPr>
            <p:cNvSpPr/>
            <p:nvPr/>
          </p:nvSpPr>
          <p:spPr>
            <a:xfrm>
              <a:off x="717154" y="1155621"/>
              <a:ext cx="8351767" cy="3768201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C8BA64-BA6A-6344-877A-B012C8DAA083}"/>
                </a:ext>
              </a:extLst>
            </p:cNvPr>
            <p:cNvSpPr/>
            <p:nvPr/>
          </p:nvSpPr>
          <p:spPr>
            <a:xfrm>
              <a:off x="1786124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238689-32E2-8D4F-8038-7D30127EF9AE}"/>
                </a:ext>
              </a:extLst>
            </p:cNvPr>
            <p:cNvGrpSpPr/>
            <p:nvPr/>
          </p:nvGrpSpPr>
          <p:grpSpPr>
            <a:xfrm>
              <a:off x="1426315" y="3893176"/>
              <a:ext cx="416195" cy="374245"/>
              <a:chOff x="1195512" y="5018076"/>
              <a:chExt cx="1000224" cy="829505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FB57CC82-26B0-154B-A10D-B63ECEDF5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AD8B92-90F1-C34C-A969-9D6541C26EF5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2AE1F7-A31D-D74F-B3AB-D5DF635E83A8}"/>
                </a:ext>
              </a:extLst>
            </p:cNvPr>
            <p:cNvGrpSpPr/>
            <p:nvPr/>
          </p:nvGrpSpPr>
          <p:grpSpPr>
            <a:xfrm rot="5400000">
              <a:off x="1417327" y="2678933"/>
              <a:ext cx="416195" cy="374245"/>
              <a:chOff x="1195512" y="5018076"/>
              <a:chExt cx="1000224" cy="829505"/>
            </a:xfrm>
          </p:grpSpPr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id="{D8CF87DA-6D14-D54D-8D95-D6C2F7A8A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6FCA8-C9DA-6C4F-A07A-A4864339A21F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E312D-B7C1-4B4D-BDBA-328D004F8593}"/>
                </a:ext>
              </a:extLst>
            </p:cNvPr>
            <p:cNvGrpSpPr/>
            <p:nvPr/>
          </p:nvGrpSpPr>
          <p:grpSpPr>
            <a:xfrm rot="-2700000">
              <a:off x="3378226" y="3956231"/>
              <a:ext cx="416195" cy="374245"/>
              <a:chOff x="1195512" y="5018076"/>
              <a:chExt cx="1000224" cy="829505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E955EBB5-5E68-6E4C-B7C2-C8C9C94F8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CD38E0-AD83-3E43-A11C-AD0C295357CA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CC9FA2-DDF8-C34C-9E1B-53F09EA7F9D2}"/>
                </a:ext>
              </a:extLst>
            </p:cNvPr>
            <p:cNvGrpSpPr/>
            <p:nvPr/>
          </p:nvGrpSpPr>
          <p:grpSpPr>
            <a:xfrm>
              <a:off x="403112" y="4422817"/>
              <a:ext cx="894306" cy="856935"/>
              <a:chOff x="-3040" y="3879291"/>
              <a:chExt cx="1117882" cy="107116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2479E47-E6DC-FE4C-91DC-4725F1CF204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CA1CD00-3E14-6046-9044-37501832A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573" y="3952398"/>
                <a:ext cx="0" cy="7212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FA660-F0E8-3C40-8D16-4685B721536E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DBC0D-417B-7C4F-B2D6-DD06F59E96CA}"/>
                  </a:ext>
                </a:extLst>
              </p:cNvPr>
              <p:cNvSpPr txBox="1"/>
              <p:nvPr/>
            </p:nvSpPr>
            <p:spPr>
              <a:xfrm>
                <a:off x="-3040" y="3879291"/>
                <a:ext cx="28725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03C335-DF83-F74C-9851-FC28919B7447}"/>
                </a:ext>
              </a:extLst>
            </p:cNvPr>
            <p:cNvSpPr txBox="1"/>
            <p:nvPr/>
          </p:nvSpPr>
          <p:spPr>
            <a:xfrm>
              <a:off x="3638974" y="1694234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52BC0B-B4F9-354B-B606-67F7F848F7E8}"/>
                </a:ext>
              </a:extLst>
            </p:cNvPr>
            <p:cNvCxnSpPr/>
            <p:nvPr/>
          </p:nvCxnSpPr>
          <p:spPr>
            <a:xfrm flipV="1">
              <a:off x="3575730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8D497A-183E-B14A-93B5-EF41A2F224B8}"/>
                </a:ext>
              </a:extLst>
            </p:cNvPr>
            <p:cNvSpPr/>
            <p:nvPr/>
          </p:nvSpPr>
          <p:spPr>
            <a:xfrm>
              <a:off x="6203969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4FB9E0-DC1B-6942-BC93-F1E81AA3747D}"/>
                </a:ext>
              </a:extLst>
            </p:cNvPr>
            <p:cNvSpPr txBox="1"/>
            <p:nvPr/>
          </p:nvSpPr>
          <p:spPr>
            <a:xfrm>
              <a:off x="8026668" y="1738307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CC8FF7-3D14-4E45-9941-95FD6714718A}"/>
                </a:ext>
              </a:extLst>
            </p:cNvPr>
            <p:cNvCxnSpPr/>
            <p:nvPr/>
          </p:nvCxnSpPr>
          <p:spPr>
            <a:xfrm flipV="1">
              <a:off x="7993575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59C67-92CB-634A-895C-B19E58011565}"/>
                </a:ext>
              </a:extLst>
            </p:cNvPr>
            <p:cNvSpPr txBox="1"/>
            <p:nvPr/>
          </p:nvSpPr>
          <p:spPr>
            <a:xfrm>
              <a:off x="1812547" y="259948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64F035-6015-8342-848F-5DE8A181C971}"/>
                </a:ext>
              </a:extLst>
            </p:cNvPr>
            <p:cNvSpPr txBox="1"/>
            <p:nvPr/>
          </p:nvSpPr>
          <p:spPr>
            <a:xfrm>
              <a:off x="1878699" y="39692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578113-2377-B445-B1E6-AAFD1055BC48}"/>
                </a:ext>
              </a:extLst>
            </p:cNvPr>
            <p:cNvSpPr txBox="1"/>
            <p:nvPr/>
          </p:nvSpPr>
          <p:spPr>
            <a:xfrm>
              <a:off x="3778548" y="39370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73C4B4-B610-354A-B99B-24CC047C73DC}"/>
                </a:ext>
              </a:extLst>
            </p:cNvPr>
            <p:cNvCxnSpPr/>
            <p:nvPr/>
          </p:nvCxnSpPr>
          <p:spPr>
            <a:xfrm flipV="1">
              <a:off x="5771969" y="3910072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235D4A-E8E2-0644-A0EC-9268D18C1B04}"/>
                </a:ext>
              </a:extLst>
            </p:cNvPr>
            <p:cNvCxnSpPr/>
            <p:nvPr/>
          </p:nvCxnSpPr>
          <p:spPr>
            <a:xfrm rot="5400000" flipV="1">
              <a:off x="5771969" y="2568154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759FCC-03D5-5F41-B632-EFACFFEECB47}"/>
                </a:ext>
              </a:extLst>
            </p:cNvPr>
            <p:cNvCxnSpPr/>
            <p:nvPr/>
          </p:nvCxnSpPr>
          <p:spPr>
            <a:xfrm rot="-5400000" flipV="1">
              <a:off x="7773427" y="4104855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1235DE-FD6B-6244-A751-91A2B2EC2729}"/>
                </a:ext>
              </a:extLst>
            </p:cNvPr>
            <p:cNvSpPr txBox="1"/>
            <p:nvPr/>
          </p:nvSpPr>
          <p:spPr>
            <a:xfrm>
              <a:off x="6226488" y="25827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021E6-2C49-1D4A-BC98-727D25E0606B}"/>
                </a:ext>
              </a:extLst>
            </p:cNvPr>
            <p:cNvSpPr txBox="1"/>
            <p:nvPr/>
          </p:nvSpPr>
          <p:spPr>
            <a:xfrm>
              <a:off x="6292640" y="39525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E1B77-677C-D64E-9701-21C543DA9DE6}"/>
                </a:ext>
              </a:extLst>
            </p:cNvPr>
            <p:cNvSpPr txBox="1"/>
            <p:nvPr/>
          </p:nvSpPr>
          <p:spPr>
            <a:xfrm>
              <a:off x="8192489" y="392028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E84F03-4882-E049-BF9D-E7203AFD0C1C}"/>
              </a:ext>
            </a:extLst>
          </p:cNvPr>
          <p:cNvSpPr txBox="1"/>
          <p:nvPr/>
        </p:nvSpPr>
        <p:spPr>
          <a:xfrm>
            <a:off x="4605541" y="4773102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783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C518B-12BA-234A-B45A-A793C801B217}"/>
              </a:ext>
            </a:extLst>
          </p:cNvPr>
          <p:cNvGrpSpPr/>
          <p:nvPr/>
        </p:nvGrpSpPr>
        <p:grpSpPr>
          <a:xfrm>
            <a:off x="1088516" y="1671415"/>
            <a:ext cx="7020365" cy="3341050"/>
            <a:chOff x="403112" y="1155621"/>
            <a:chExt cx="8665809" cy="4124131"/>
          </a:xfrm>
        </p:grpSpPr>
        <p:pic>
          <p:nvPicPr>
            <p:cNvPr id="8" name="Picture 7" descr="Grid.jpg">
              <a:extLst>
                <a:ext uri="{FF2B5EF4-FFF2-40B4-BE49-F238E27FC236}">
                  <a16:creationId xmlns:a16="http://schemas.microsoft.com/office/drawing/2014/main" id="{475F16BE-8A2A-7442-B6E9-508D3EA74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" t="19909" r="39894" b="39759"/>
            <a:stretch/>
          </p:blipFill>
          <p:spPr>
            <a:xfrm>
              <a:off x="904875" y="1241425"/>
              <a:ext cx="7981296" cy="357319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F2BA7-515A-AA41-9203-22A491212E81}"/>
                </a:ext>
              </a:extLst>
            </p:cNvPr>
            <p:cNvSpPr/>
            <p:nvPr/>
          </p:nvSpPr>
          <p:spPr>
            <a:xfrm>
              <a:off x="717154" y="1155621"/>
              <a:ext cx="8351767" cy="3768201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C8BA64-BA6A-6344-877A-B012C8DAA083}"/>
                </a:ext>
              </a:extLst>
            </p:cNvPr>
            <p:cNvSpPr/>
            <p:nvPr/>
          </p:nvSpPr>
          <p:spPr>
            <a:xfrm>
              <a:off x="1786124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238689-32E2-8D4F-8038-7D30127EF9AE}"/>
                </a:ext>
              </a:extLst>
            </p:cNvPr>
            <p:cNvGrpSpPr/>
            <p:nvPr/>
          </p:nvGrpSpPr>
          <p:grpSpPr>
            <a:xfrm>
              <a:off x="1426315" y="3893176"/>
              <a:ext cx="416195" cy="374245"/>
              <a:chOff x="1195512" y="5018076"/>
              <a:chExt cx="1000224" cy="829505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FB57CC82-26B0-154B-A10D-B63ECEDF5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AD8B92-90F1-C34C-A969-9D6541C26EF5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2AE1F7-A31D-D74F-B3AB-D5DF635E83A8}"/>
                </a:ext>
              </a:extLst>
            </p:cNvPr>
            <p:cNvGrpSpPr/>
            <p:nvPr/>
          </p:nvGrpSpPr>
          <p:grpSpPr>
            <a:xfrm rot="5400000">
              <a:off x="1417327" y="2678933"/>
              <a:ext cx="416195" cy="374245"/>
              <a:chOff x="1195512" y="5018076"/>
              <a:chExt cx="1000224" cy="829505"/>
            </a:xfrm>
          </p:grpSpPr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id="{D8CF87DA-6D14-D54D-8D95-D6C2F7A8A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6FCA8-C9DA-6C4F-A07A-A4864339A21F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E312D-B7C1-4B4D-BDBA-328D004F8593}"/>
                </a:ext>
              </a:extLst>
            </p:cNvPr>
            <p:cNvGrpSpPr/>
            <p:nvPr/>
          </p:nvGrpSpPr>
          <p:grpSpPr>
            <a:xfrm rot="-2700000">
              <a:off x="3378226" y="3956231"/>
              <a:ext cx="416195" cy="374245"/>
              <a:chOff x="1195512" y="5018076"/>
              <a:chExt cx="1000224" cy="829505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E955EBB5-5E68-6E4C-B7C2-C8C9C94F8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CD38E0-AD83-3E43-A11C-AD0C295357CA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CC9FA2-DDF8-C34C-9E1B-53F09EA7F9D2}"/>
                </a:ext>
              </a:extLst>
            </p:cNvPr>
            <p:cNvGrpSpPr/>
            <p:nvPr/>
          </p:nvGrpSpPr>
          <p:grpSpPr>
            <a:xfrm>
              <a:off x="403112" y="4422817"/>
              <a:ext cx="894306" cy="856935"/>
              <a:chOff x="-3040" y="3879291"/>
              <a:chExt cx="1117882" cy="107116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2479E47-E6DC-FE4C-91DC-4725F1CF204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CA1CD00-3E14-6046-9044-37501832A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573" y="3952398"/>
                <a:ext cx="0" cy="7212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FA660-F0E8-3C40-8D16-4685B721536E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DBC0D-417B-7C4F-B2D6-DD06F59E96CA}"/>
                  </a:ext>
                </a:extLst>
              </p:cNvPr>
              <p:cNvSpPr txBox="1"/>
              <p:nvPr/>
            </p:nvSpPr>
            <p:spPr>
              <a:xfrm>
                <a:off x="-3040" y="3879291"/>
                <a:ext cx="28725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03C335-DF83-F74C-9851-FC28919B7447}"/>
                </a:ext>
              </a:extLst>
            </p:cNvPr>
            <p:cNvSpPr txBox="1"/>
            <p:nvPr/>
          </p:nvSpPr>
          <p:spPr>
            <a:xfrm>
              <a:off x="3638974" y="1694234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52BC0B-B4F9-354B-B606-67F7F848F7E8}"/>
                </a:ext>
              </a:extLst>
            </p:cNvPr>
            <p:cNvCxnSpPr/>
            <p:nvPr/>
          </p:nvCxnSpPr>
          <p:spPr>
            <a:xfrm flipV="1">
              <a:off x="3575730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8D497A-183E-B14A-93B5-EF41A2F224B8}"/>
                </a:ext>
              </a:extLst>
            </p:cNvPr>
            <p:cNvSpPr/>
            <p:nvPr/>
          </p:nvSpPr>
          <p:spPr>
            <a:xfrm>
              <a:off x="6203969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4FB9E0-DC1B-6942-BC93-F1E81AA3747D}"/>
                </a:ext>
              </a:extLst>
            </p:cNvPr>
            <p:cNvSpPr txBox="1"/>
            <p:nvPr/>
          </p:nvSpPr>
          <p:spPr>
            <a:xfrm>
              <a:off x="8026668" y="1738307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CC8FF7-3D14-4E45-9941-95FD6714718A}"/>
                </a:ext>
              </a:extLst>
            </p:cNvPr>
            <p:cNvCxnSpPr/>
            <p:nvPr/>
          </p:nvCxnSpPr>
          <p:spPr>
            <a:xfrm flipV="1">
              <a:off x="7993575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59C67-92CB-634A-895C-B19E58011565}"/>
                </a:ext>
              </a:extLst>
            </p:cNvPr>
            <p:cNvSpPr txBox="1"/>
            <p:nvPr/>
          </p:nvSpPr>
          <p:spPr>
            <a:xfrm>
              <a:off x="1812547" y="259948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64F035-6015-8342-848F-5DE8A181C971}"/>
                </a:ext>
              </a:extLst>
            </p:cNvPr>
            <p:cNvSpPr txBox="1"/>
            <p:nvPr/>
          </p:nvSpPr>
          <p:spPr>
            <a:xfrm>
              <a:off x="1878699" y="39692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578113-2377-B445-B1E6-AAFD1055BC48}"/>
                </a:ext>
              </a:extLst>
            </p:cNvPr>
            <p:cNvSpPr txBox="1"/>
            <p:nvPr/>
          </p:nvSpPr>
          <p:spPr>
            <a:xfrm>
              <a:off x="3778548" y="39370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73C4B4-B610-354A-B99B-24CC047C73DC}"/>
                </a:ext>
              </a:extLst>
            </p:cNvPr>
            <p:cNvCxnSpPr/>
            <p:nvPr/>
          </p:nvCxnSpPr>
          <p:spPr>
            <a:xfrm flipV="1">
              <a:off x="5771969" y="3910072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235D4A-E8E2-0644-A0EC-9268D18C1B04}"/>
                </a:ext>
              </a:extLst>
            </p:cNvPr>
            <p:cNvCxnSpPr/>
            <p:nvPr/>
          </p:nvCxnSpPr>
          <p:spPr>
            <a:xfrm rot="5400000" flipV="1">
              <a:off x="5771969" y="2568154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759FCC-03D5-5F41-B632-EFACFFEECB47}"/>
                </a:ext>
              </a:extLst>
            </p:cNvPr>
            <p:cNvCxnSpPr/>
            <p:nvPr/>
          </p:nvCxnSpPr>
          <p:spPr>
            <a:xfrm rot="-5400000" flipV="1">
              <a:off x="7773427" y="4104855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1235DE-FD6B-6244-A751-91A2B2EC2729}"/>
                </a:ext>
              </a:extLst>
            </p:cNvPr>
            <p:cNvSpPr txBox="1"/>
            <p:nvPr/>
          </p:nvSpPr>
          <p:spPr>
            <a:xfrm>
              <a:off x="6226488" y="25827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021E6-2C49-1D4A-BC98-727D25E0606B}"/>
                </a:ext>
              </a:extLst>
            </p:cNvPr>
            <p:cNvSpPr txBox="1"/>
            <p:nvPr/>
          </p:nvSpPr>
          <p:spPr>
            <a:xfrm>
              <a:off x="6292640" y="39525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E1B77-677C-D64E-9701-21C543DA9DE6}"/>
                </a:ext>
              </a:extLst>
            </p:cNvPr>
            <p:cNvSpPr txBox="1"/>
            <p:nvPr/>
          </p:nvSpPr>
          <p:spPr>
            <a:xfrm>
              <a:off x="8192489" y="392028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E84F03-4882-E049-BF9D-E7203AFD0C1C}"/>
              </a:ext>
            </a:extLst>
          </p:cNvPr>
          <p:cNvSpPr txBox="1"/>
          <p:nvPr/>
        </p:nvSpPr>
        <p:spPr>
          <a:xfrm>
            <a:off x="4605541" y="4773102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BB8EB8-0CC6-5545-84B6-F7A94C36F770}"/>
              </a:ext>
            </a:extLst>
          </p:cNvPr>
          <p:cNvSpPr/>
          <p:nvPr/>
        </p:nvSpPr>
        <p:spPr>
          <a:xfrm>
            <a:off x="1017639" y="1563688"/>
            <a:ext cx="4055806" cy="344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2C763-2E77-CC47-8335-DD4CD02AFF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1299870"/>
                <a:ext cx="3971894" cy="2300950"/>
              </a:xfrm>
            </p:spPr>
            <p:txBody>
              <a:bodyPr>
                <a:normAutofit/>
              </a:bodyPr>
              <a:lstStyle/>
              <a:p>
                <a:r>
                  <a:rPr lang="fr-CH" dirty="0"/>
                  <a:t>Résultats: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=−2.67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CH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=−5.33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=−3.77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FR" b="0" dirty="0"/>
              </a:p>
              <a:p>
                <a:r>
                  <a:rPr lang="fr-CH" dirty="0"/>
                  <a:t>Contrôle: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fr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2C763-2E77-CC47-8335-DD4CD02AF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1299870"/>
                <a:ext cx="3971894" cy="2300950"/>
              </a:xfrm>
              <a:blipFill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89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2C763-2E77-CC47-8335-DD4CD02A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821" y="1341556"/>
            <a:ext cx="5435320" cy="4442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fr-CH" sz="6400" dirty="0"/>
              <a:t>Un tunnel rectangulaire est immergé dans l’eau (eau: </a:t>
            </a:r>
            <a:r>
              <a:rPr lang="fr-CH" sz="6400" dirty="0" err="1">
                <a:latin typeface="Symbol" panose="05050102010706020507" pitchFamily="18" charset="2"/>
              </a:rPr>
              <a:t>g</a:t>
            </a:r>
            <a:r>
              <a:rPr lang="fr-CH" sz="6400" baseline="-25000" dirty="0" err="1"/>
              <a:t>e</a:t>
            </a:r>
            <a:r>
              <a:rPr lang="fr-CH" sz="6400" dirty="0"/>
              <a:t>=10 kN/m</a:t>
            </a:r>
            <a:r>
              <a:rPr lang="fr-CH" sz="6400" baseline="30000" dirty="0"/>
              <a:t>3</a:t>
            </a:r>
            <a:r>
              <a:rPr lang="fr-CH" sz="6400" dirty="0"/>
              <a:t>, béton: </a:t>
            </a:r>
            <a:r>
              <a:rPr lang="fr-CH" sz="6400" dirty="0" err="1">
                <a:latin typeface="Symbol" panose="05050102010706020507" pitchFamily="18" charset="2"/>
              </a:rPr>
              <a:t>g</a:t>
            </a:r>
            <a:r>
              <a:rPr lang="fr-CH" sz="6400" baseline="-25000" dirty="0" err="1">
                <a:latin typeface="+mn-lt"/>
              </a:rPr>
              <a:t>b</a:t>
            </a:r>
            <a:r>
              <a:rPr lang="fr-CH" sz="6400" dirty="0"/>
              <a:t>=10 kN/m</a:t>
            </a:r>
            <a:r>
              <a:rPr lang="fr-CH" sz="6400" baseline="30000" dirty="0"/>
              <a:t>3</a:t>
            </a:r>
            <a:r>
              <a:rPr lang="fr-CH" sz="6400" dirty="0"/>
              <a:t>). Il est ancré au sol par des paires de câbles disposés tous les 6 m. La surcharge admise dans les tunnels est de 10 kN/m’.   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Dessiner la distribution de la poussée hydrostatique appliquée sur le tunnel.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Déterminer l'orientation et la valeur de la résultante de la poussée hydrostatique qui s’applique sur le tunnel. Cette force est aussi appelée "Poussée d’Archimède".  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Représenter dans un schéma toutes les forces qui agissent sur le tunnel (schéma de corps libre). Calculer la force reprise par chaque câble.</a:t>
            </a:r>
          </a:p>
          <a:p>
            <a:pPr lvl="1"/>
            <a:endParaRPr lang="fr-CH" sz="6400" dirty="0"/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BAB31-9269-4736-A816-AD7DFAECF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5"/>
          <a:stretch/>
        </p:blipFill>
        <p:spPr>
          <a:xfrm>
            <a:off x="381393" y="1703700"/>
            <a:ext cx="2698128" cy="186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30D0F-CB85-4753-819E-67D9D845825A}"/>
              </a:ext>
            </a:extLst>
          </p:cNvPr>
          <p:cNvSpPr/>
          <p:nvPr/>
        </p:nvSpPr>
        <p:spPr>
          <a:xfrm>
            <a:off x="2622176" y="2671482"/>
            <a:ext cx="573742" cy="89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D65C3-14DA-4215-936D-D7A7B07C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4" y="47333"/>
            <a:ext cx="889004" cy="11853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296F5C-4643-4EB3-A167-D95E5FE67C5D}"/>
              </a:ext>
            </a:extLst>
          </p:cNvPr>
          <p:cNvSpPr txBox="1"/>
          <p:nvPr/>
        </p:nvSpPr>
        <p:spPr>
          <a:xfrm>
            <a:off x="671870" y="4698298"/>
            <a:ext cx="2484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/>
              <a:t>https://github.com/eesd-epfl/Statique_I</a:t>
            </a:r>
          </a:p>
        </p:txBody>
      </p:sp>
    </p:spTree>
    <p:extLst>
      <p:ext uri="{BB962C8B-B14F-4D97-AF65-F5344CB8AC3E}">
        <p14:creationId xmlns:p14="http://schemas.microsoft.com/office/powerpoint/2010/main" val="347487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EB54D-BE5B-4293-AE64-61F3ADA6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D08D9-7134-4B56-8D3D-F8729E82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62BF5-1DED-48F3-9B8C-72C47FF6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B935A-3EE0-4298-B236-80C7BFA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5"/>
          <a:stretch/>
        </p:blipFill>
        <p:spPr>
          <a:xfrm>
            <a:off x="381393" y="1703700"/>
            <a:ext cx="2698128" cy="1864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84CE7-EECB-4113-8C42-1EDE9376D629}"/>
              </a:ext>
            </a:extLst>
          </p:cNvPr>
          <p:cNvSpPr/>
          <p:nvPr/>
        </p:nvSpPr>
        <p:spPr>
          <a:xfrm>
            <a:off x="2622176" y="2671482"/>
            <a:ext cx="573742" cy="89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424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>
            <a:extLst>
              <a:ext uri="{FF2B5EF4-FFF2-40B4-BE49-F238E27FC236}">
                <a16:creationId xmlns:a16="http://schemas.microsoft.com/office/drawing/2014/main" id="{0A33A9E0-AF19-7749-9C26-8102EDE2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3" y="1505720"/>
            <a:ext cx="1314982" cy="103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95686" y="1219597"/>
                <a:ext cx="5945630" cy="3792871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Décider clairement quelle structure ou quelle partie de la structure on désire traiter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Introduire toutes les forces et moments qui agissent sur la structure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Isoler la structure de son entourage à l’aide de coupes («corps isolé») et extérioriser les réactions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Réduire des forces si cela facilite les calculs (par exemple les charges distribuées)</a:t>
                </a:r>
                <a:endParaRPr lang="fr-CH" sz="1600" dirty="0"/>
              </a:p>
              <a:p>
                <a:r>
                  <a:rPr lang="fr-CH" sz="1600" dirty="0">
                    <a:sym typeface="Wingdings" pitchFamily="2" charset="2"/>
                  </a:rPr>
                  <a:t>Formuler l’équilibre avec 3 équations (2D) ou 6 équations (3D) d’équilibre indépendantes (choisir judicieusement)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Contrôler les calculs avec 1 ou 2 autres équations</a:t>
                </a:r>
              </a:p>
              <a:p>
                <a:pPr marL="342900" lvl="1" indent="0">
                  <a:buNone/>
                </a:pPr>
                <a:r>
                  <a:rPr lang="fr-CH" sz="1400" i="1" dirty="0">
                    <a:sym typeface="Wingdings" pitchFamily="2" charset="2"/>
                  </a:rPr>
                  <a:t>par exemple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CH" sz="1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CH" sz="1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=0</m:t>
                        </m:r>
                      </m:e>
                    </m:nary>
                  </m:oMath>
                </a14:m>
                <a:endParaRPr lang="fr-CH" sz="1400" i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5686" y="1219597"/>
                <a:ext cx="5945630" cy="3792871"/>
              </a:xfrm>
              <a:blipFill>
                <a:blip r:embed="rId3"/>
                <a:stretch>
                  <a:fillRect t="-13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0FC907-902E-2040-9C6F-C88EFF5F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62189"/>
          </a:xfrm>
        </p:spPr>
        <p:txBody>
          <a:bodyPr>
            <a:normAutofit fontScale="90000"/>
          </a:bodyPr>
          <a:lstStyle/>
          <a:p>
            <a:r>
              <a:rPr lang="fr-CH" dirty="0"/>
              <a:t>Démarche pour formuler les équations d’équilibre d’un solide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0CC1-9C1C-2840-9519-DABF61BD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DE03-522E-2F44-A642-8A666290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37DA-F2E5-074B-97D3-4FA85395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E649-3FD7-AC4A-BBDD-C520798428C3}"/>
              </a:ext>
            </a:extLst>
          </p:cNvPr>
          <p:cNvGrpSpPr/>
          <p:nvPr/>
        </p:nvGrpSpPr>
        <p:grpSpPr>
          <a:xfrm>
            <a:off x="6597271" y="593179"/>
            <a:ext cx="1382530" cy="1197713"/>
            <a:chOff x="7092280" y="893460"/>
            <a:chExt cx="1430645" cy="12393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30C8D3-BADF-924E-80C3-823E434A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5" t="44280" r="11471" b="5446"/>
            <a:stretch/>
          </p:blipFill>
          <p:spPr>
            <a:xfrm>
              <a:off x="7092280" y="1052736"/>
              <a:ext cx="1374445" cy="108012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74045C-4A9C-2543-A749-EFA1E5B70589}"/>
                </a:ext>
              </a:extLst>
            </p:cNvPr>
            <p:cNvSpPr/>
            <p:nvPr/>
          </p:nvSpPr>
          <p:spPr>
            <a:xfrm>
              <a:off x="7335310" y="893460"/>
              <a:ext cx="1187615" cy="1102864"/>
            </a:xfrm>
            <a:custGeom>
              <a:avLst/>
              <a:gdLst>
                <a:gd name="connsiteX0" fmla="*/ 1019933 w 1187615"/>
                <a:gd name="connsiteY0" fmla="*/ 76781 h 1102864"/>
                <a:gd name="connsiteX1" fmla="*/ 936171 w 1187615"/>
                <a:gd name="connsiteY1" fmla="*/ 55841 h 1102864"/>
                <a:gd name="connsiteX2" fmla="*/ 880330 w 1187615"/>
                <a:gd name="connsiteY2" fmla="*/ 41880 h 1102864"/>
                <a:gd name="connsiteX3" fmla="*/ 803548 w 1187615"/>
                <a:gd name="connsiteY3" fmla="*/ 34900 h 1102864"/>
                <a:gd name="connsiteX4" fmla="*/ 761667 w 1187615"/>
                <a:gd name="connsiteY4" fmla="*/ 27920 h 1102864"/>
                <a:gd name="connsiteX5" fmla="*/ 608104 w 1187615"/>
                <a:gd name="connsiteY5" fmla="*/ 20940 h 1102864"/>
                <a:gd name="connsiteX6" fmla="*/ 552263 w 1187615"/>
                <a:gd name="connsiteY6" fmla="*/ 13960 h 1102864"/>
                <a:gd name="connsiteX7" fmla="*/ 440580 w 1187615"/>
                <a:gd name="connsiteY7" fmla="*/ 6980 h 1102864"/>
                <a:gd name="connsiteX8" fmla="*/ 342858 w 1187615"/>
                <a:gd name="connsiteY8" fmla="*/ 0 h 1102864"/>
                <a:gd name="connsiteX9" fmla="*/ 147414 w 1187615"/>
                <a:gd name="connsiteY9" fmla="*/ 6980 h 1102864"/>
                <a:gd name="connsiteX10" fmla="*/ 84592 w 1187615"/>
                <a:gd name="connsiteY10" fmla="*/ 34900 h 1102864"/>
                <a:gd name="connsiteX11" fmla="*/ 56672 w 1187615"/>
                <a:gd name="connsiteY11" fmla="*/ 48861 h 1102864"/>
                <a:gd name="connsiteX12" fmla="*/ 42711 w 1187615"/>
                <a:gd name="connsiteY12" fmla="*/ 69801 h 1102864"/>
                <a:gd name="connsiteX13" fmla="*/ 28751 w 1187615"/>
                <a:gd name="connsiteY13" fmla="*/ 111682 h 1102864"/>
                <a:gd name="connsiteX14" fmla="*/ 21771 w 1187615"/>
                <a:gd name="connsiteY14" fmla="*/ 132622 h 1102864"/>
                <a:gd name="connsiteX15" fmla="*/ 7811 w 1187615"/>
                <a:gd name="connsiteY15" fmla="*/ 160543 h 1102864"/>
                <a:gd name="connsiteX16" fmla="*/ 7811 w 1187615"/>
                <a:gd name="connsiteY16" fmla="*/ 411829 h 1102864"/>
                <a:gd name="connsiteX17" fmla="*/ 28751 w 1187615"/>
                <a:gd name="connsiteY17" fmla="*/ 460690 h 1102864"/>
                <a:gd name="connsiteX18" fmla="*/ 42711 w 1187615"/>
                <a:gd name="connsiteY18" fmla="*/ 502571 h 1102864"/>
                <a:gd name="connsiteX19" fmla="*/ 56672 w 1187615"/>
                <a:gd name="connsiteY19" fmla="*/ 530491 h 1102864"/>
                <a:gd name="connsiteX20" fmla="*/ 63652 w 1187615"/>
                <a:gd name="connsiteY20" fmla="*/ 551432 h 1102864"/>
                <a:gd name="connsiteX21" fmla="*/ 91572 w 1187615"/>
                <a:gd name="connsiteY21" fmla="*/ 600293 h 1102864"/>
                <a:gd name="connsiteX22" fmla="*/ 98553 w 1187615"/>
                <a:gd name="connsiteY22" fmla="*/ 621233 h 1102864"/>
                <a:gd name="connsiteX23" fmla="*/ 126473 w 1187615"/>
                <a:gd name="connsiteY23" fmla="*/ 670094 h 1102864"/>
                <a:gd name="connsiteX24" fmla="*/ 140434 w 1187615"/>
                <a:gd name="connsiteY24" fmla="*/ 684055 h 1102864"/>
                <a:gd name="connsiteX25" fmla="*/ 168354 w 1187615"/>
                <a:gd name="connsiteY25" fmla="*/ 725935 h 1102864"/>
                <a:gd name="connsiteX26" fmla="*/ 189295 w 1187615"/>
                <a:gd name="connsiteY26" fmla="*/ 802717 h 1102864"/>
                <a:gd name="connsiteX27" fmla="*/ 196275 w 1187615"/>
                <a:gd name="connsiteY27" fmla="*/ 823658 h 1102864"/>
                <a:gd name="connsiteX28" fmla="*/ 210235 w 1187615"/>
                <a:gd name="connsiteY28" fmla="*/ 844598 h 1102864"/>
                <a:gd name="connsiteX29" fmla="*/ 231175 w 1187615"/>
                <a:gd name="connsiteY29" fmla="*/ 879499 h 1102864"/>
                <a:gd name="connsiteX30" fmla="*/ 252116 w 1187615"/>
                <a:gd name="connsiteY30" fmla="*/ 921380 h 1102864"/>
                <a:gd name="connsiteX31" fmla="*/ 293997 w 1187615"/>
                <a:gd name="connsiteY31" fmla="*/ 949300 h 1102864"/>
                <a:gd name="connsiteX32" fmla="*/ 300977 w 1187615"/>
                <a:gd name="connsiteY32" fmla="*/ 970241 h 1102864"/>
                <a:gd name="connsiteX33" fmla="*/ 321917 w 1187615"/>
                <a:gd name="connsiteY33" fmla="*/ 977221 h 1102864"/>
                <a:gd name="connsiteX34" fmla="*/ 363798 w 1187615"/>
                <a:gd name="connsiteY34" fmla="*/ 1005142 h 1102864"/>
                <a:gd name="connsiteX35" fmla="*/ 377759 w 1187615"/>
                <a:gd name="connsiteY35" fmla="*/ 1019102 h 1102864"/>
                <a:gd name="connsiteX36" fmla="*/ 419640 w 1187615"/>
                <a:gd name="connsiteY36" fmla="*/ 1033062 h 1102864"/>
                <a:gd name="connsiteX37" fmla="*/ 440580 w 1187615"/>
                <a:gd name="connsiteY37" fmla="*/ 1047022 h 1102864"/>
                <a:gd name="connsiteX38" fmla="*/ 454540 w 1187615"/>
                <a:gd name="connsiteY38" fmla="*/ 1060983 h 1102864"/>
                <a:gd name="connsiteX39" fmla="*/ 475481 w 1187615"/>
                <a:gd name="connsiteY39" fmla="*/ 1067963 h 1102864"/>
                <a:gd name="connsiteX40" fmla="*/ 573203 w 1187615"/>
                <a:gd name="connsiteY40" fmla="*/ 1081923 h 1102864"/>
                <a:gd name="connsiteX41" fmla="*/ 698846 w 1187615"/>
                <a:gd name="connsiteY41" fmla="*/ 1095884 h 1102864"/>
                <a:gd name="connsiteX42" fmla="*/ 740727 w 1187615"/>
                <a:gd name="connsiteY42" fmla="*/ 1102864 h 1102864"/>
                <a:gd name="connsiteX43" fmla="*/ 894290 w 1187615"/>
                <a:gd name="connsiteY43" fmla="*/ 1095884 h 1102864"/>
                <a:gd name="connsiteX44" fmla="*/ 915230 w 1187615"/>
                <a:gd name="connsiteY44" fmla="*/ 1088903 h 1102864"/>
                <a:gd name="connsiteX45" fmla="*/ 936171 w 1187615"/>
                <a:gd name="connsiteY45" fmla="*/ 1074943 h 1102864"/>
                <a:gd name="connsiteX46" fmla="*/ 978052 w 1187615"/>
                <a:gd name="connsiteY46" fmla="*/ 1054003 h 1102864"/>
                <a:gd name="connsiteX47" fmla="*/ 1026913 w 1187615"/>
                <a:gd name="connsiteY47" fmla="*/ 998161 h 1102864"/>
                <a:gd name="connsiteX48" fmla="*/ 1054834 w 1187615"/>
                <a:gd name="connsiteY48" fmla="*/ 970241 h 1102864"/>
                <a:gd name="connsiteX49" fmla="*/ 1082754 w 1187615"/>
                <a:gd name="connsiteY49" fmla="*/ 928360 h 1102864"/>
                <a:gd name="connsiteX50" fmla="*/ 1096714 w 1187615"/>
                <a:gd name="connsiteY50" fmla="*/ 907419 h 1102864"/>
                <a:gd name="connsiteX51" fmla="*/ 1110675 w 1187615"/>
                <a:gd name="connsiteY51" fmla="*/ 858558 h 1102864"/>
                <a:gd name="connsiteX52" fmla="*/ 1117655 w 1187615"/>
                <a:gd name="connsiteY52" fmla="*/ 837618 h 1102864"/>
                <a:gd name="connsiteX53" fmla="*/ 1138595 w 1187615"/>
                <a:gd name="connsiteY53" fmla="*/ 809697 h 1102864"/>
                <a:gd name="connsiteX54" fmla="*/ 1152556 w 1187615"/>
                <a:gd name="connsiteY54" fmla="*/ 781777 h 1102864"/>
                <a:gd name="connsiteX55" fmla="*/ 1159536 w 1187615"/>
                <a:gd name="connsiteY55" fmla="*/ 753856 h 1102864"/>
                <a:gd name="connsiteX56" fmla="*/ 1173496 w 1187615"/>
                <a:gd name="connsiteY56" fmla="*/ 718955 h 1102864"/>
                <a:gd name="connsiteX57" fmla="*/ 1180476 w 1187615"/>
                <a:gd name="connsiteY57" fmla="*/ 698015 h 1102864"/>
                <a:gd name="connsiteX58" fmla="*/ 1180476 w 1187615"/>
                <a:gd name="connsiteY58" fmla="*/ 425789 h 1102864"/>
                <a:gd name="connsiteX59" fmla="*/ 1152556 w 1187615"/>
                <a:gd name="connsiteY59" fmla="*/ 383908 h 1102864"/>
                <a:gd name="connsiteX60" fmla="*/ 1138595 w 1187615"/>
                <a:gd name="connsiteY60" fmla="*/ 355987 h 1102864"/>
                <a:gd name="connsiteX61" fmla="*/ 1124635 w 1187615"/>
                <a:gd name="connsiteY61" fmla="*/ 314106 h 1102864"/>
                <a:gd name="connsiteX62" fmla="*/ 1110675 w 1187615"/>
                <a:gd name="connsiteY62" fmla="*/ 293166 h 1102864"/>
                <a:gd name="connsiteX63" fmla="*/ 1096714 w 1187615"/>
                <a:gd name="connsiteY63" fmla="*/ 265245 h 1102864"/>
                <a:gd name="connsiteX64" fmla="*/ 1082754 w 1187615"/>
                <a:gd name="connsiteY64" fmla="*/ 223364 h 1102864"/>
                <a:gd name="connsiteX65" fmla="*/ 1054834 w 1187615"/>
                <a:gd name="connsiteY65" fmla="*/ 181484 h 1102864"/>
                <a:gd name="connsiteX66" fmla="*/ 1026913 w 1187615"/>
                <a:gd name="connsiteY66" fmla="*/ 139603 h 1102864"/>
                <a:gd name="connsiteX67" fmla="*/ 1012953 w 1187615"/>
                <a:gd name="connsiteY67" fmla="*/ 125642 h 1102864"/>
                <a:gd name="connsiteX68" fmla="*/ 1019933 w 1187615"/>
                <a:gd name="connsiteY68" fmla="*/ 76781 h 110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187615" h="1102864">
                  <a:moveTo>
                    <a:pt x="1019933" y="76781"/>
                  </a:moveTo>
                  <a:cubicBezTo>
                    <a:pt x="1007136" y="65148"/>
                    <a:pt x="1015133" y="72762"/>
                    <a:pt x="936171" y="55841"/>
                  </a:cubicBezTo>
                  <a:cubicBezTo>
                    <a:pt x="917410" y="51821"/>
                    <a:pt x="899438" y="43617"/>
                    <a:pt x="880330" y="41880"/>
                  </a:cubicBezTo>
                  <a:cubicBezTo>
                    <a:pt x="854736" y="39553"/>
                    <a:pt x="829072" y="37903"/>
                    <a:pt x="803548" y="34900"/>
                  </a:cubicBezTo>
                  <a:cubicBezTo>
                    <a:pt x="789492" y="33246"/>
                    <a:pt x="775784" y="28928"/>
                    <a:pt x="761667" y="27920"/>
                  </a:cubicBezTo>
                  <a:cubicBezTo>
                    <a:pt x="710557" y="24269"/>
                    <a:pt x="659292" y="23267"/>
                    <a:pt x="608104" y="20940"/>
                  </a:cubicBezTo>
                  <a:cubicBezTo>
                    <a:pt x="589490" y="18613"/>
                    <a:pt x="570957" y="15518"/>
                    <a:pt x="552263" y="13960"/>
                  </a:cubicBezTo>
                  <a:cubicBezTo>
                    <a:pt x="515092" y="10862"/>
                    <a:pt x="477798" y="9461"/>
                    <a:pt x="440580" y="6980"/>
                  </a:cubicBezTo>
                  <a:lnTo>
                    <a:pt x="342858" y="0"/>
                  </a:lnTo>
                  <a:cubicBezTo>
                    <a:pt x="277710" y="2327"/>
                    <a:pt x="212351" y="1250"/>
                    <a:pt x="147414" y="6980"/>
                  </a:cubicBezTo>
                  <a:cubicBezTo>
                    <a:pt x="111386" y="10159"/>
                    <a:pt x="109903" y="20436"/>
                    <a:pt x="84592" y="34900"/>
                  </a:cubicBezTo>
                  <a:cubicBezTo>
                    <a:pt x="75558" y="40063"/>
                    <a:pt x="65979" y="44207"/>
                    <a:pt x="56672" y="48861"/>
                  </a:cubicBezTo>
                  <a:cubicBezTo>
                    <a:pt x="52018" y="55841"/>
                    <a:pt x="46118" y="62135"/>
                    <a:pt x="42711" y="69801"/>
                  </a:cubicBezTo>
                  <a:cubicBezTo>
                    <a:pt x="36734" y="83248"/>
                    <a:pt x="33404" y="97722"/>
                    <a:pt x="28751" y="111682"/>
                  </a:cubicBezTo>
                  <a:cubicBezTo>
                    <a:pt x="26424" y="118662"/>
                    <a:pt x="25061" y="126041"/>
                    <a:pt x="21771" y="132622"/>
                  </a:cubicBezTo>
                  <a:lnTo>
                    <a:pt x="7811" y="160543"/>
                  </a:lnTo>
                  <a:cubicBezTo>
                    <a:pt x="-1471" y="281198"/>
                    <a:pt x="-3679" y="262461"/>
                    <a:pt x="7811" y="411829"/>
                  </a:cubicBezTo>
                  <a:cubicBezTo>
                    <a:pt x="8881" y="425737"/>
                    <a:pt x="24513" y="450094"/>
                    <a:pt x="28751" y="460690"/>
                  </a:cubicBezTo>
                  <a:cubicBezTo>
                    <a:pt x="34216" y="474353"/>
                    <a:pt x="38058" y="488611"/>
                    <a:pt x="42711" y="502571"/>
                  </a:cubicBezTo>
                  <a:cubicBezTo>
                    <a:pt x="46001" y="512442"/>
                    <a:pt x="52573" y="520927"/>
                    <a:pt x="56672" y="530491"/>
                  </a:cubicBezTo>
                  <a:cubicBezTo>
                    <a:pt x="59570" y="537254"/>
                    <a:pt x="60754" y="544669"/>
                    <a:pt x="63652" y="551432"/>
                  </a:cubicBezTo>
                  <a:cubicBezTo>
                    <a:pt x="100345" y="637051"/>
                    <a:pt x="56537" y="530224"/>
                    <a:pt x="91572" y="600293"/>
                  </a:cubicBezTo>
                  <a:cubicBezTo>
                    <a:pt x="94863" y="606874"/>
                    <a:pt x="95655" y="614470"/>
                    <a:pt x="98553" y="621233"/>
                  </a:cubicBezTo>
                  <a:cubicBezTo>
                    <a:pt x="105168" y="636668"/>
                    <a:pt x="115687" y="656612"/>
                    <a:pt x="126473" y="670094"/>
                  </a:cubicBezTo>
                  <a:cubicBezTo>
                    <a:pt x="130584" y="675233"/>
                    <a:pt x="136485" y="678790"/>
                    <a:pt x="140434" y="684055"/>
                  </a:cubicBezTo>
                  <a:cubicBezTo>
                    <a:pt x="150501" y="697477"/>
                    <a:pt x="168354" y="725935"/>
                    <a:pt x="168354" y="725935"/>
                  </a:cubicBezTo>
                  <a:cubicBezTo>
                    <a:pt x="178221" y="775269"/>
                    <a:pt x="171581" y="749577"/>
                    <a:pt x="189295" y="802717"/>
                  </a:cubicBezTo>
                  <a:cubicBezTo>
                    <a:pt x="191622" y="809697"/>
                    <a:pt x="192194" y="817536"/>
                    <a:pt x="196275" y="823658"/>
                  </a:cubicBezTo>
                  <a:cubicBezTo>
                    <a:pt x="200928" y="830638"/>
                    <a:pt x="206483" y="837095"/>
                    <a:pt x="210235" y="844598"/>
                  </a:cubicBezTo>
                  <a:cubicBezTo>
                    <a:pt x="228358" y="880844"/>
                    <a:pt x="203907" y="852229"/>
                    <a:pt x="231175" y="879499"/>
                  </a:cubicBezTo>
                  <a:cubicBezTo>
                    <a:pt x="236154" y="894434"/>
                    <a:pt x="239383" y="910238"/>
                    <a:pt x="252116" y="921380"/>
                  </a:cubicBezTo>
                  <a:cubicBezTo>
                    <a:pt x="264743" y="932428"/>
                    <a:pt x="293997" y="949300"/>
                    <a:pt x="293997" y="949300"/>
                  </a:cubicBezTo>
                  <a:cubicBezTo>
                    <a:pt x="296324" y="956280"/>
                    <a:pt x="295774" y="965038"/>
                    <a:pt x="300977" y="970241"/>
                  </a:cubicBezTo>
                  <a:cubicBezTo>
                    <a:pt x="306179" y="975444"/>
                    <a:pt x="315485" y="973648"/>
                    <a:pt x="321917" y="977221"/>
                  </a:cubicBezTo>
                  <a:cubicBezTo>
                    <a:pt x="336584" y="985369"/>
                    <a:pt x="351934" y="993278"/>
                    <a:pt x="363798" y="1005142"/>
                  </a:cubicBezTo>
                  <a:cubicBezTo>
                    <a:pt x="368452" y="1009795"/>
                    <a:pt x="371873" y="1016159"/>
                    <a:pt x="377759" y="1019102"/>
                  </a:cubicBezTo>
                  <a:cubicBezTo>
                    <a:pt x="390921" y="1025683"/>
                    <a:pt x="419640" y="1033062"/>
                    <a:pt x="419640" y="1033062"/>
                  </a:cubicBezTo>
                  <a:cubicBezTo>
                    <a:pt x="426620" y="1037715"/>
                    <a:pt x="434029" y="1041781"/>
                    <a:pt x="440580" y="1047022"/>
                  </a:cubicBezTo>
                  <a:cubicBezTo>
                    <a:pt x="445719" y="1051133"/>
                    <a:pt x="448897" y="1057597"/>
                    <a:pt x="454540" y="1060983"/>
                  </a:cubicBezTo>
                  <a:cubicBezTo>
                    <a:pt x="460849" y="1064769"/>
                    <a:pt x="468406" y="1065942"/>
                    <a:pt x="475481" y="1067963"/>
                  </a:cubicBezTo>
                  <a:cubicBezTo>
                    <a:pt x="516356" y="1079641"/>
                    <a:pt x="517573" y="1076360"/>
                    <a:pt x="573203" y="1081923"/>
                  </a:cubicBezTo>
                  <a:cubicBezTo>
                    <a:pt x="630154" y="1100907"/>
                    <a:pt x="573358" y="1083932"/>
                    <a:pt x="698846" y="1095884"/>
                  </a:cubicBezTo>
                  <a:cubicBezTo>
                    <a:pt x="712935" y="1097226"/>
                    <a:pt x="726767" y="1100537"/>
                    <a:pt x="740727" y="1102864"/>
                  </a:cubicBezTo>
                  <a:cubicBezTo>
                    <a:pt x="791915" y="1100537"/>
                    <a:pt x="843213" y="1099970"/>
                    <a:pt x="894290" y="1095884"/>
                  </a:cubicBezTo>
                  <a:cubicBezTo>
                    <a:pt x="901624" y="1095297"/>
                    <a:pt x="908649" y="1092194"/>
                    <a:pt x="915230" y="1088903"/>
                  </a:cubicBezTo>
                  <a:cubicBezTo>
                    <a:pt x="922733" y="1085151"/>
                    <a:pt x="928667" y="1078695"/>
                    <a:pt x="936171" y="1074943"/>
                  </a:cubicBezTo>
                  <a:cubicBezTo>
                    <a:pt x="964725" y="1060666"/>
                    <a:pt x="951382" y="1077339"/>
                    <a:pt x="978052" y="1054003"/>
                  </a:cubicBezTo>
                  <a:cubicBezTo>
                    <a:pt x="1053137" y="988305"/>
                    <a:pt x="986362" y="1045470"/>
                    <a:pt x="1026913" y="998161"/>
                  </a:cubicBezTo>
                  <a:cubicBezTo>
                    <a:pt x="1035479" y="988168"/>
                    <a:pt x="1046612" y="980519"/>
                    <a:pt x="1054834" y="970241"/>
                  </a:cubicBezTo>
                  <a:cubicBezTo>
                    <a:pt x="1065315" y="957140"/>
                    <a:pt x="1073447" y="942320"/>
                    <a:pt x="1082754" y="928360"/>
                  </a:cubicBezTo>
                  <a:lnTo>
                    <a:pt x="1096714" y="907419"/>
                  </a:lnTo>
                  <a:cubicBezTo>
                    <a:pt x="1101368" y="891132"/>
                    <a:pt x="1105808" y="874782"/>
                    <a:pt x="1110675" y="858558"/>
                  </a:cubicBezTo>
                  <a:cubicBezTo>
                    <a:pt x="1112789" y="851511"/>
                    <a:pt x="1114005" y="844006"/>
                    <a:pt x="1117655" y="837618"/>
                  </a:cubicBezTo>
                  <a:cubicBezTo>
                    <a:pt x="1123427" y="827517"/>
                    <a:pt x="1132429" y="819562"/>
                    <a:pt x="1138595" y="809697"/>
                  </a:cubicBezTo>
                  <a:cubicBezTo>
                    <a:pt x="1144110" y="800873"/>
                    <a:pt x="1147902" y="791084"/>
                    <a:pt x="1152556" y="781777"/>
                  </a:cubicBezTo>
                  <a:cubicBezTo>
                    <a:pt x="1154883" y="772470"/>
                    <a:pt x="1156502" y="762957"/>
                    <a:pt x="1159536" y="753856"/>
                  </a:cubicBezTo>
                  <a:cubicBezTo>
                    <a:pt x="1163498" y="741969"/>
                    <a:pt x="1169097" y="730687"/>
                    <a:pt x="1173496" y="718955"/>
                  </a:cubicBezTo>
                  <a:cubicBezTo>
                    <a:pt x="1176079" y="712066"/>
                    <a:pt x="1178149" y="704995"/>
                    <a:pt x="1180476" y="698015"/>
                  </a:cubicBezTo>
                  <a:cubicBezTo>
                    <a:pt x="1187471" y="565103"/>
                    <a:pt x="1192228" y="560940"/>
                    <a:pt x="1180476" y="425789"/>
                  </a:cubicBezTo>
                  <a:cubicBezTo>
                    <a:pt x="1178104" y="398510"/>
                    <a:pt x="1168329" y="405990"/>
                    <a:pt x="1152556" y="383908"/>
                  </a:cubicBezTo>
                  <a:cubicBezTo>
                    <a:pt x="1146508" y="375441"/>
                    <a:pt x="1142460" y="365648"/>
                    <a:pt x="1138595" y="355987"/>
                  </a:cubicBezTo>
                  <a:cubicBezTo>
                    <a:pt x="1133130" y="342324"/>
                    <a:pt x="1130611" y="327553"/>
                    <a:pt x="1124635" y="314106"/>
                  </a:cubicBezTo>
                  <a:cubicBezTo>
                    <a:pt x="1121228" y="306440"/>
                    <a:pt x="1114837" y="300450"/>
                    <a:pt x="1110675" y="293166"/>
                  </a:cubicBezTo>
                  <a:cubicBezTo>
                    <a:pt x="1105512" y="284131"/>
                    <a:pt x="1100579" y="274906"/>
                    <a:pt x="1096714" y="265245"/>
                  </a:cubicBezTo>
                  <a:cubicBezTo>
                    <a:pt x="1091249" y="251582"/>
                    <a:pt x="1087407" y="237324"/>
                    <a:pt x="1082754" y="223364"/>
                  </a:cubicBezTo>
                  <a:cubicBezTo>
                    <a:pt x="1077448" y="207447"/>
                    <a:pt x="1064141" y="195444"/>
                    <a:pt x="1054834" y="181484"/>
                  </a:cubicBezTo>
                  <a:lnTo>
                    <a:pt x="1026913" y="139603"/>
                  </a:lnTo>
                  <a:cubicBezTo>
                    <a:pt x="1023262" y="134127"/>
                    <a:pt x="1017606" y="130296"/>
                    <a:pt x="1012953" y="125642"/>
                  </a:cubicBezTo>
                  <a:cubicBezTo>
                    <a:pt x="998256" y="81554"/>
                    <a:pt x="1032730" y="88414"/>
                    <a:pt x="1019933" y="7678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4" name="Picture 22">
            <a:extLst>
              <a:ext uri="{FF2B5EF4-FFF2-40B4-BE49-F238E27FC236}">
                <a16:creationId xmlns:a16="http://schemas.microsoft.com/office/drawing/2014/main" id="{8EB319D7-2C61-1149-B31B-89E84067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57" y="2435870"/>
            <a:ext cx="1171229" cy="98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C0824CE2-FDAB-9D4E-89F2-DEA00100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67" y="3192803"/>
            <a:ext cx="1279633" cy="98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9DC74C2-AFBF-5240-9453-3CD637D6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65" y="3687689"/>
            <a:ext cx="718567" cy="11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64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E2B0A5-794F-1B46-BE2A-1F98EDEB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452317"/>
            <a:ext cx="6029325" cy="3386772"/>
          </a:xfrm>
        </p:spPr>
        <p:txBody>
          <a:bodyPr/>
          <a:lstStyle/>
          <a:p>
            <a:r>
              <a:rPr lang="fr-CH" dirty="0"/>
              <a:t>Nombre d’équations d’équilibre indépendantes:</a:t>
            </a:r>
          </a:p>
          <a:p>
            <a:pPr lvl="1"/>
            <a:r>
              <a:rPr lang="fr-CH" dirty="0"/>
              <a:t>Cas plan:	3 degrés de liberté	3 équations</a:t>
            </a:r>
          </a:p>
          <a:p>
            <a:pPr lvl="1"/>
            <a:r>
              <a:rPr lang="fr-CH" dirty="0"/>
              <a:t>Cas 3D:		6 degrés de liberté	6 équations</a:t>
            </a:r>
          </a:p>
          <a:p>
            <a:pPr lvl="1"/>
            <a:endParaRPr lang="fr-CH" dirty="0"/>
          </a:p>
          <a:p>
            <a:r>
              <a:rPr lang="fr-CH" dirty="0"/>
              <a:t>Cas plan</a:t>
            </a:r>
          </a:p>
          <a:p>
            <a:pPr lvl="1"/>
            <a:r>
              <a:rPr lang="fr-CH" dirty="0"/>
              <a:t>Forme principale des équations d’équilibre (l’équilibre est calculé avec):</a:t>
            </a:r>
          </a:p>
          <a:p>
            <a:pPr lvl="2"/>
            <a:r>
              <a:rPr lang="fr-CH" dirty="0"/>
              <a:t>2 équations d’équilibre de translation</a:t>
            </a:r>
          </a:p>
          <a:p>
            <a:pPr lvl="2"/>
            <a:r>
              <a:rPr lang="fr-CH" dirty="0"/>
              <a:t>1 équation d’équilibre en rotation</a:t>
            </a:r>
          </a:p>
          <a:p>
            <a:pPr lvl="1"/>
            <a:r>
              <a:rPr lang="fr-CH" dirty="0"/>
              <a:t>Mais souvent, un autre choix d’équations est plus judicieux</a:t>
            </a:r>
          </a:p>
          <a:p>
            <a:pPr marL="0" indent="0">
              <a:buNone/>
            </a:pPr>
            <a:endParaRPr lang="fr-CH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1107-BE26-E244-B7C0-3FED574B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Formes principales et formes équivalentes des équations d’équilibres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19D0-9B23-8141-8FC4-15B1EEF2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BEDA1-0571-EF47-8852-624700C3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F2EB4-39EE-8C47-A518-3550BA78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25B91B-1335-764D-9C69-1F7BA0521171}"/>
              </a:ext>
            </a:extLst>
          </p:cNvPr>
          <p:cNvGrpSpPr/>
          <p:nvPr/>
        </p:nvGrpSpPr>
        <p:grpSpPr>
          <a:xfrm>
            <a:off x="7023076" y="2786005"/>
            <a:ext cx="911525" cy="1512744"/>
            <a:chOff x="7005147" y="2893579"/>
            <a:chExt cx="911525" cy="1512744"/>
          </a:xfrm>
        </p:grpSpPr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93F97C53-4BC4-224F-85BB-D3431AF763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5287191"/>
                </p:ext>
              </p:extLst>
            </p:nvPr>
          </p:nvGraphicFramePr>
          <p:xfrm>
            <a:off x="7005147" y="2893579"/>
            <a:ext cx="804857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4" name="Equation" r:id="rId3" imgW="1054100" imgH="660400" progId="Equation.3">
                    <p:embed/>
                  </p:oleObj>
                </mc:Choice>
                <mc:Fallback>
                  <p:oleObj name="Equation" r:id="rId3" imgW="1054100" imgH="660400" progId="Equation.3">
                    <p:embed/>
                    <p:pic>
                      <p:nvPicPr>
                        <p:cNvPr id="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2893579"/>
                          <a:ext cx="804857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4">
              <a:extLst>
                <a:ext uri="{FF2B5EF4-FFF2-40B4-BE49-F238E27FC236}">
                  <a16:creationId xmlns:a16="http://schemas.microsoft.com/office/drawing/2014/main" id="{C35734FA-9DCE-DE47-A70B-F7753E6429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5686584"/>
                </p:ext>
              </p:extLst>
            </p:nvPr>
          </p:nvGraphicFramePr>
          <p:xfrm>
            <a:off x="7005147" y="3397827"/>
            <a:ext cx="814554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5" name="Equation" r:id="rId5" imgW="1066800" imgH="660400" progId="Equation.3">
                    <p:embed/>
                  </p:oleObj>
                </mc:Choice>
                <mc:Fallback>
                  <p:oleObj name="Equation" r:id="rId5" imgW="1066800" imgH="660400" progId="Equation.3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3397827"/>
                          <a:ext cx="814554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>
              <a:extLst>
                <a:ext uri="{FF2B5EF4-FFF2-40B4-BE49-F238E27FC236}">
                  <a16:creationId xmlns:a16="http://schemas.microsoft.com/office/drawing/2014/main" id="{83EAB777-7B4C-A849-8A13-EF7EB5EB31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736027"/>
                </p:ext>
              </p:extLst>
            </p:nvPr>
          </p:nvGraphicFramePr>
          <p:xfrm>
            <a:off x="7005147" y="3902075"/>
            <a:ext cx="911525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6" name="Equation" r:id="rId7" imgW="1193800" imgH="660400" progId="Equation.3">
                    <p:embed/>
                  </p:oleObj>
                </mc:Choice>
                <mc:Fallback>
                  <p:oleObj name="Equation" r:id="rId7" imgW="1193800" imgH="660400" progId="Equation.3">
                    <p:embed/>
                    <p:pic>
                      <p:nvPicPr>
                        <p:cNvPr id="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3902075"/>
                          <a:ext cx="911525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704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C00FED-3FD8-3343-BA53-3E74C255D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51436"/>
                <a:ext cx="7726363" cy="3816540"/>
              </a:xfrm>
            </p:spPr>
            <p:txBody>
              <a:bodyPr/>
              <a:lstStyle/>
              <a:p>
                <a:r>
                  <a:rPr lang="fr-FR" b="1" dirty="0"/>
                  <a:t>Forme principale</a:t>
                </a:r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1</a:t>
                </a:r>
              </a:p>
              <a:p>
                <a:pPr lvl="2"/>
                <a:r>
                  <a:rPr lang="fr-FR" dirty="0"/>
                  <a:t>2 translations</a:t>
                </a:r>
              </a:p>
              <a:p>
                <a:pPr lvl="2"/>
                <a:r>
                  <a:rPr lang="fr-FR" dirty="0"/>
                  <a:t>1 rotation</a:t>
                </a:r>
              </a:p>
              <a:p>
                <a:r>
                  <a:rPr lang="fr-FR" b="1" dirty="0"/>
                  <a:t>Formes équivalentes</a:t>
                </a:r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2</a:t>
                </a:r>
                <a:endParaRPr lang="fr-FR" i="1" dirty="0"/>
              </a:p>
              <a:p>
                <a:pPr lvl="2"/>
                <a:r>
                  <a:rPr lang="fr-FR" dirty="0"/>
                  <a:t>1 translation</a:t>
                </a:r>
              </a:p>
              <a:p>
                <a:pPr lvl="2"/>
                <a:r>
                  <a:rPr lang="fr-FR" dirty="0"/>
                  <a:t>2 rotations</a:t>
                </a:r>
              </a:p>
              <a:p>
                <a:pPr lvl="2"/>
                <a:r>
                  <a:rPr lang="fr-FR" dirty="0"/>
                  <a:t>l’axe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n’est pas normal 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fr-FR" i="1" dirty="0"/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3 </a:t>
                </a:r>
              </a:p>
              <a:p>
                <a:pPr lvl="2"/>
                <a:r>
                  <a:rPr lang="fr-FR" dirty="0"/>
                  <a:t>0 translation</a:t>
                </a:r>
              </a:p>
              <a:p>
                <a:pPr lvl="2"/>
                <a:r>
                  <a:rPr lang="fr-FR" dirty="0"/>
                  <a:t>3 rotations</a:t>
                </a:r>
              </a:p>
              <a:p>
                <a:pPr lvl="2"/>
                <a:r>
                  <a:rPr lang="fr-FR" dirty="0"/>
                  <a:t>les points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/>
                  <a:t> ne sont pas sur le même axe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C00FED-3FD8-3343-BA53-3E74C255D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51436"/>
                <a:ext cx="7726363" cy="3816540"/>
              </a:xfrm>
              <a:blipFill>
                <a:blip r:embed="rId3"/>
                <a:stretch>
                  <a:fillRect t="-1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70B70B-4F06-C04D-A903-88DA3E85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3 </a:t>
            </a:r>
            <a:r>
              <a:rPr lang="de-CH" dirty="0" err="1"/>
              <a:t>formes</a:t>
            </a:r>
            <a:r>
              <a:rPr lang="de-CH" dirty="0"/>
              <a:t> </a:t>
            </a:r>
            <a:r>
              <a:rPr lang="de-CH" dirty="0" err="1"/>
              <a:t>équivalentes</a:t>
            </a:r>
            <a:r>
              <a:rPr lang="de-CH" dirty="0"/>
              <a:t> des </a:t>
            </a:r>
            <a:r>
              <a:rPr lang="de-CH" dirty="0" err="1"/>
              <a:t>équations</a:t>
            </a:r>
            <a:r>
              <a:rPr lang="de-CH" dirty="0"/>
              <a:t> </a:t>
            </a:r>
            <a:r>
              <a:rPr lang="de-CH" dirty="0" err="1"/>
              <a:t>d‘équilibre</a:t>
            </a:r>
            <a:r>
              <a:rPr lang="de-CH" dirty="0"/>
              <a:t> </a:t>
            </a:r>
            <a:r>
              <a:rPr lang="de-CH" dirty="0" err="1"/>
              <a:t>dans</a:t>
            </a:r>
            <a:r>
              <a:rPr lang="de-CH" dirty="0"/>
              <a:t> le plan</a:t>
            </a:r>
            <a:br>
              <a:rPr lang="de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EFE8B-9E86-2246-A285-344A1780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7C8A-814C-D04C-9DF3-DE2B3001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ADE6C-E8B6-8841-B7F3-02C07075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7B011F30-69CA-3B48-BC7C-79DC22D2A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373476"/>
              </p:ext>
            </p:extLst>
          </p:nvPr>
        </p:nvGraphicFramePr>
        <p:xfrm>
          <a:off x="4412778" y="1637022"/>
          <a:ext cx="950466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8" name="Equation" r:id="rId4" imgW="1054100" imgH="660400" progId="Equation.3">
                  <p:embed/>
                </p:oleObj>
              </mc:Choice>
              <mc:Fallback>
                <p:oleObj name="Equation" r:id="rId4" imgW="1054100" imgH="660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1637022"/>
                        <a:ext cx="950466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3AF00BC0-4092-9A41-8C17-B666352C85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702502"/>
              </p:ext>
            </p:extLst>
          </p:nvPr>
        </p:nvGraphicFramePr>
        <p:xfrm>
          <a:off x="5755357" y="1637022"/>
          <a:ext cx="962360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9" name="Equation" r:id="rId6" imgW="1066800" imgH="660400" progId="Equation.3">
                  <p:embed/>
                </p:oleObj>
              </mc:Choice>
              <mc:Fallback>
                <p:oleObj name="Equation" r:id="rId6" imgW="1066800" imgH="660400" progId="Equation.3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357" y="1637022"/>
                        <a:ext cx="962360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26058BBC-F256-984D-B677-4DB30F0B6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454868"/>
              </p:ext>
            </p:extLst>
          </p:nvPr>
        </p:nvGraphicFramePr>
        <p:xfrm>
          <a:off x="7202392" y="1644961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Equation" r:id="rId8" imgW="1193800" imgH="660400" progId="Equation.3">
                  <p:embed/>
                </p:oleObj>
              </mc:Choice>
              <mc:Fallback>
                <p:oleObj name="Equation" r:id="rId8" imgW="1193800" imgH="660400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392" y="1644961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43175D9B-C1F6-E545-860E-A962CD5EA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919775"/>
              </p:ext>
            </p:extLst>
          </p:nvPr>
        </p:nvGraphicFramePr>
        <p:xfrm>
          <a:off x="5620405" y="2738758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1" name="Equation" r:id="rId10" imgW="1193800" imgH="660400" progId="Equation.3">
                  <p:embed/>
                </p:oleObj>
              </mc:Choice>
              <mc:Fallback>
                <p:oleObj name="Equation" r:id="rId10" imgW="1193800" imgH="660400" progId="Equation.3">
                  <p:embed/>
                  <p:pic>
                    <p:nvPicPr>
                      <p:cNvPr id="52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0405" y="2738758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40E31633-2FAC-4441-924F-D6EA26E4C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88275"/>
              </p:ext>
            </p:extLst>
          </p:nvPr>
        </p:nvGraphicFramePr>
        <p:xfrm>
          <a:off x="7151589" y="2748794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2" name="Equation" r:id="rId12" imgW="1193800" imgH="660400" progId="Equation.3">
                  <p:embed/>
                </p:oleObj>
              </mc:Choice>
              <mc:Fallback>
                <p:oleObj name="Equation" r:id="rId12" imgW="1193800" imgH="660400" progId="Equation.3">
                  <p:embed/>
                  <p:pic>
                    <p:nvPicPr>
                      <p:cNvPr id="52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589" y="2748794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CEF1F881-E818-0C4C-A326-B479B88ED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181364"/>
              </p:ext>
            </p:extLst>
          </p:nvPr>
        </p:nvGraphicFramePr>
        <p:xfrm>
          <a:off x="4412778" y="2740866"/>
          <a:ext cx="962360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" name="Equation" r:id="rId14" imgW="1066800" imgH="660400" progId="Equation.3">
                  <p:embed/>
                </p:oleObj>
              </mc:Choice>
              <mc:Fallback>
                <p:oleObj name="Equation" r:id="rId14" imgW="1066800" imgH="660400" progId="Equation.3">
                  <p:embed/>
                  <p:pic>
                    <p:nvPicPr>
                      <p:cNvPr id="522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2740866"/>
                        <a:ext cx="962360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3C624FF3-F121-774E-804A-F2445C0CA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24390"/>
              </p:ext>
            </p:extLst>
          </p:nvPr>
        </p:nvGraphicFramePr>
        <p:xfrm>
          <a:off x="4412778" y="3903176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4" name="Equation" r:id="rId16" imgW="1193800" imgH="660400" progId="Equation.3">
                  <p:embed/>
                </p:oleObj>
              </mc:Choice>
              <mc:Fallback>
                <p:oleObj name="Equation" r:id="rId16" imgW="1193800" imgH="66040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3903176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B1924153-4072-7944-A65E-97363B0B1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422553"/>
              </p:ext>
            </p:extLst>
          </p:nvPr>
        </p:nvGraphicFramePr>
        <p:xfrm>
          <a:off x="5755357" y="3896196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Equation" r:id="rId17" imgW="1193800" imgH="660400" progId="Equation.3">
                  <p:embed/>
                </p:oleObj>
              </mc:Choice>
              <mc:Fallback>
                <p:oleObj name="Equation" r:id="rId17" imgW="1193800" imgH="66040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357" y="3896196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7C479A94-21A3-DD46-B123-19F2782EE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3568"/>
              </p:ext>
            </p:extLst>
          </p:nvPr>
        </p:nvGraphicFramePr>
        <p:xfrm>
          <a:off x="7271329" y="3892064"/>
          <a:ext cx="1088872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6" name="Equation" r:id="rId19" imgW="1206500" imgH="660400" progId="Equation.3">
                  <p:embed/>
                </p:oleObj>
              </mc:Choice>
              <mc:Fallback>
                <p:oleObj name="Equation" r:id="rId19" imgW="1206500" imgH="660400" progId="Equation.3">
                  <p:embed/>
                  <p:pic>
                    <p:nvPicPr>
                      <p:cNvPr id="522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1329" y="3892064"/>
                        <a:ext cx="1088872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7518A-3D69-DA4E-80D6-8A3BF854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FC4A-BEDE-1044-8985-B12E7073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E407-128D-5F41-BBB9-413DE2F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90DF7-932C-7346-8B64-4C2528E8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F1EC953-9A03-4043-96A1-4E2A689E9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2: </a:t>
            </a:r>
            <a:r>
              <a:rPr lang="fr-CH" dirty="0"/>
              <a:t>Forces, moments et principes 2.3</a:t>
            </a:r>
            <a:endParaRPr lang="fr-CH" i="1" dirty="0"/>
          </a:p>
          <a:p>
            <a:endParaRPr lang="fr-FR" dirty="0"/>
          </a:p>
          <a:p>
            <a:r>
              <a:rPr lang="fr-CH" b="1" dirty="0"/>
              <a:t>Chapitre 3:</a:t>
            </a:r>
            <a:r>
              <a:rPr lang="fr-CH" dirty="0"/>
              <a:t> Réduction et équilibre (en entier)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49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Rocher: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65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Réduction</a:t>
            </a:r>
            <a:endParaRPr lang="fr-FR" dirty="0"/>
          </a:p>
          <a:p>
            <a:pPr lvl="1"/>
            <a:r>
              <a:rPr lang="fr-CH" dirty="0"/>
              <a:t>L’idée </a:t>
            </a:r>
          </a:p>
          <a:p>
            <a:pPr lvl="1"/>
            <a:r>
              <a:rPr lang="fr-CH" dirty="0"/>
              <a:t>Concept d’ «équivalence statique»</a:t>
            </a:r>
          </a:p>
          <a:p>
            <a:pPr lvl="1"/>
            <a:r>
              <a:rPr lang="fr-CH" dirty="0"/>
              <a:t>Réduction d’une force</a:t>
            </a:r>
          </a:p>
          <a:p>
            <a:pPr lvl="1"/>
            <a:r>
              <a:rPr lang="fr-FR" dirty="0"/>
              <a:t>Réduction d’un moment</a:t>
            </a:r>
          </a:p>
          <a:p>
            <a:pPr lvl="1"/>
            <a:r>
              <a:rPr lang="fr-FR" dirty="0"/>
              <a:t>Réduction d’un système des forces et des moments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Equilibre</a:t>
            </a:r>
          </a:p>
          <a:p>
            <a:pPr lvl="1"/>
            <a:r>
              <a:rPr lang="fr-FR" dirty="0"/>
              <a:t>Action et réaction</a:t>
            </a:r>
          </a:p>
          <a:p>
            <a:pPr lvl="1"/>
            <a:r>
              <a:rPr lang="fr-FR" dirty="0"/>
              <a:t>Corps isolé</a:t>
            </a:r>
          </a:p>
          <a:p>
            <a:pPr lvl="1"/>
            <a:r>
              <a:rPr lang="fr-FR" dirty="0"/>
              <a:t>Equations d’équilibre dans l’espace</a:t>
            </a:r>
          </a:p>
          <a:p>
            <a:pPr lvl="1"/>
            <a:r>
              <a:rPr lang="fr-FR" dirty="0"/>
              <a:t>Equations d’équilibre dans le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30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7A7FF1-DD09-2D45-ADBC-D1D61FD6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Remplacer un </a:t>
            </a:r>
            <a:r>
              <a:rPr lang="fr-CH" dirty="0"/>
              <a:t>système de forces et moments par un autre qui est </a:t>
            </a:r>
            <a:r>
              <a:rPr lang="fr-CH" b="1" dirty="0"/>
              <a:t>statiquement équivalent</a:t>
            </a:r>
          </a:p>
          <a:p>
            <a:r>
              <a:rPr lang="fr-CH" dirty="0"/>
              <a:t>Le nouveau système de forces et moments doit être </a:t>
            </a:r>
            <a:r>
              <a:rPr lang="fr-CH" b="1" dirty="0"/>
              <a:t>plus simple et doit faciliter les calculs ultérieurs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F8EA5-35AD-5549-81CD-466CB2B9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L’idée de la réduction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B1FA-D32A-7E4E-BC2E-A1FAEA93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C3B80-3590-3248-BBB2-ADAB47D3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3A5C4-C8EB-8642-BDA4-8DA26927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08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68">
                <a:extLst>
                  <a:ext uri="{FF2B5EF4-FFF2-40B4-BE49-F238E27FC236}">
                    <a16:creationId xmlns:a16="http://schemas.microsoft.com/office/drawing/2014/main" id="{7A091567-6DC7-F749-A17A-02E5AD6F6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563688"/>
                <a:ext cx="5208827" cy="3386772"/>
              </a:xfrm>
            </p:spPr>
            <p:txBody>
              <a:bodyPr/>
              <a:lstStyle/>
              <a:p>
                <a:r>
                  <a:rPr lang="fr-FR" dirty="0"/>
                  <a:t>Système de forces et moments:</a:t>
                </a:r>
              </a:p>
              <a:p>
                <a:pPr lvl="1"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 avec points d‘application </a:t>
                </a:r>
                <a:r>
                  <a:rPr lang="fr-FR" i="1" dirty="0"/>
                  <a:t>A</a:t>
                </a:r>
                <a:r>
                  <a:rPr lang="fr-FR" i="1" baseline="-25000" dirty="0"/>
                  <a:t>i</a:t>
                </a:r>
              </a:p>
              <a:p>
                <a:pPr lvl="1"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  <m:r>
                      <a:rPr lang="fr-FR" sz="2000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dirty="0"/>
                  <a:t> avec points d‘application </a:t>
                </a:r>
                <a:r>
                  <a:rPr lang="fr-FR" i="1" dirty="0" err="1"/>
                  <a:t>B</a:t>
                </a:r>
                <a:r>
                  <a:rPr lang="fr-FR" i="1" baseline="-25000" dirty="0" err="1"/>
                  <a:t>j</a:t>
                </a:r>
                <a:endParaRPr lang="fr-FR" i="1" baseline="-25000" dirty="0"/>
              </a:p>
              <a:p>
                <a:r>
                  <a:rPr lang="fr-FR" dirty="0"/>
                  <a:t>Réduction 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Calculer</a:t>
                </a:r>
                <a:r>
                  <a:rPr lang="de-CH" dirty="0"/>
                  <a:t> </a:t>
                </a:r>
                <a:r>
                  <a:rPr lang="de-CH" dirty="0" err="1"/>
                  <a:t>un</a:t>
                </a:r>
                <a:r>
                  <a:rPr lang="de-CH" dirty="0"/>
                  <a:t> </a:t>
                </a:r>
                <a:r>
                  <a:rPr lang="de-CH" dirty="0" err="1"/>
                  <a:t>système</a:t>
                </a:r>
                <a:r>
                  <a:rPr lang="de-CH" dirty="0"/>
                  <a:t> de </a:t>
                </a:r>
                <a:r>
                  <a:rPr lang="de-CH" dirty="0" err="1"/>
                  <a:t>forces</a:t>
                </a:r>
                <a:r>
                  <a:rPr lang="de-CH" dirty="0"/>
                  <a:t> et </a:t>
                </a:r>
                <a:r>
                  <a:rPr lang="de-CH" dirty="0" err="1"/>
                  <a:t>moments</a:t>
                </a:r>
                <a:r>
                  <a:rPr lang="de-CH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statiquement équivalent</a:t>
                </a:r>
              </a:p>
              <a:p>
                <a:pPr lvl="1"/>
                <a:r>
                  <a:rPr lang="fr-FR" dirty="0"/>
                  <a:t>La force résultante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a comme point d’application le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fr-FR" i="1" dirty="0"/>
              </a:p>
              <a:p>
                <a:pPr lvl="1"/>
                <a:r>
                  <a:rPr lang="fr-FR" dirty="0"/>
                  <a:t>Le moment résultant est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9" name="Content Placeholder 68">
                <a:extLst>
                  <a:ext uri="{FF2B5EF4-FFF2-40B4-BE49-F238E27FC236}">
                    <a16:creationId xmlns:a16="http://schemas.microsoft.com/office/drawing/2014/main" id="{7A091567-6DC7-F749-A17A-02E5AD6F6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563688"/>
                <a:ext cx="5208827" cy="3386772"/>
              </a:xfrm>
              <a:blipFill>
                <a:blip r:embed="rId4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46A855D-4755-6545-A13F-A8CCB49F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5087127" cy="1072753"/>
          </a:xfrm>
        </p:spPr>
        <p:txBody>
          <a:bodyPr>
            <a:normAutofit/>
          </a:bodyPr>
          <a:lstStyle/>
          <a:p>
            <a:r>
              <a:rPr lang="fr-FR" dirty="0"/>
              <a:t>La réduction d’un système de forces et moments en un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FE358-E5BB-6C44-8C78-2464A27A289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3DC9-0FD3-5246-97F5-443CA9F98E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330F-61BF-B448-A812-91A1618167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D85812-E2E7-6B40-8892-2AB419C6E19C}"/>
              </a:ext>
            </a:extLst>
          </p:cNvPr>
          <p:cNvGrpSpPr/>
          <p:nvPr/>
        </p:nvGrpSpPr>
        <p:grpSpPr>
          <a:xfrm>
            <a:off x="6450979" y="358815"/>
            <a:ext cx="1913206" cy="2192849"/>
            <a:chOff x="931822" y="1426810"/>
            <a:chExt cx="2094210" cy="24003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7A1F9F-FB19-0742-A2CE-20B1A15EC0AC}"/>
                </a:ext>
              </a:extLst>
            </p:cNvPr>
            <p:cNvSpPr/>
            <p:nvPr/>
          </p:nvSpPr>
          <p:spPr>
            <a:xfrm>
              <a:off x="992684" y="18840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733959-260F-AE4A-BEC2-2D017DDC5D9D}"/>
                </a:ext>
              </a:extLst>
            </p:cNvPr>
            <p:cNvSpPr/>
            <p:nvPr/>
          </p:nvSpPr>
          <p:spPr>
            <a:xfrm>
              <a:off x="2302516" y="2122425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6EC52-9BC9-AB4F-87CF-EEAE74889FDA}"/>
                </a:ext>
              </a:extLst>
            </p:cNvPr>
            <p:cNvSpPr txBox="1"/>
            <p:nvPr/>
          </p:nvSpPr>
          <p:spPr>
            <a:xfrm>
              <a:off x="2209920" y="182686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4" name="Object 2">
              <a:extLst>
                <a:ext uri="{FF2B5EF4-FFF2-40B4-BE49-F238E27FC236}">
                  <a16:creationId xmlns:a16="http://schemas.microsoft.com/office/drawing/2014/main" id="{33F8D742-9E3B-224B-B9D5-A3975C351A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840229"/>
                </p:ext>
              </p:extLst>
            </p:nvPr>
          </p:nvGraphicFramePr>
          <p:xfrm>
            <a:off x="2757676" y="1644680"/>
            <a:ext cx="182585" cy="241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" name="Equation" r:id="rId5" imgW="279279" imgH="393529" progId="Equation.3">
                    <p:embed/>
                  </p:oleObj>
                </mc:Choice>
                <mc:Fallback>
                  <p:oleObj name="Equation" r:id="rId5" imgW="279279" imgH="393529" progId="Equation.3">
                    <p:embed/>
                    <p:pic>
                      <p:nvPicPr>
                        <p:cNvPr id="15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676" y="1644680"/>
                          <a:ext cx="182585" cy="241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258739-C05A-4940-98EA-D00C2330D612}"/>
                </a:ext>
              </a:extLst>
            </p:cNvPr>
            <p:cNvCxnSpPr/>
            <p:nvPr/>
          </p:nvCxnSpPr>
          <p:spPr>
            <a:xfrm rot="5400000" flipH="1" flipV="1">
              <a:off x="1916746" y="1823150"/>
              <a:ext cx="342901" cy="1217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CB23FB-BE10-7A44-8873-155F1FE7FED2}"/>
                </a:ext>
              </a:extLst>
            </p:cNvPr>
            <p:cNvSpPr txBox="1"/>
            <p:nvPr/>
          </p:nvSpPr>
          <p:spPr>
            <a:xfrm>
              <a:off x="1723025" y="188401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7" name="Object 2">
              <a:extLst>
                <a:ext uri="{FF2B5EF4-FFF2-40B4-BE49-F238E27FC236}">
                  <a16:creationId xmlns:a16="http://schemas.microsoft.com/office/drawing/2014/main" id="{37C01B01-67B6-A34C-8BE0-E9C01F90B4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5804143"/>
                </p:ext>
              </p:extLst>
            </p:nvPr>
          </p:nvGraphicFramePr>
          <p:xfrm>
            <a:off x="2027334" y="1426810"/>
            <a:ext cx="200166" cy="241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" name="Equation" r:id="rId7" imgW="304536" imgH="393359" progId="Equation.3">
                    <p:embed/>
                  </p:oleObj>
                </mc:Choice>
                <mc:Fallback>
                  <p:oleObj name="Equation" r:id="rId7" imgW="304536" imgH="393359" progId="Equation.3">
                    <p:embed/>
                    <p:pic>
                      <p:nvPicPr>
                        <p:cNvPr id="15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334" y="1426810"/>
                          <a:ext cx="200166" cy="241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433CEF-3335-734D-AF2A-DC860D83E851}"/>
                </a:ext>
              </a:extLst>
            </p:cNvPr>
            <p:cNvSpPr/>
            <p:nvPr/>
          </p:nvSpPr>
          <p:spPr>
            <a:xfrm>
              <a:off x="2017648" y="2005587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BB87DD-672B-A548-8B44-C267CA14F6B9}"/>
                </a:ext>
              </a:extLst>
            </p:cNvPr>
            <p:cNvCxnSpPr/>
            <p:nvPr/>
          </p:nvCxnSpPr>
          <p:spPr>
            <a:xfrm rot="10800000">
              <a:off x="1383939" y="2263513"/>
              <a:ext cx="426033" cy="17145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9ED91A-633E-AC48-9E86-3F797ED3D55B}"/>
                </a:ext>
              </a:extLst>
            </p:cNvPr>
            <p:cNvSpPr txBox="1"/>
            <p:nvPr/>
          </p:nvSpPr>
          <p:spPr>
            <a:xfrm>
              <a:off x="1540440" y="239836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CA4AFB33-3246-BD46-AC34-79490951FB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2073280"/>
                </p:ext>
              </p:extLst>
            </p:nvPr>
          </p:nvGraphicFramePr>
          <p:xfrm>
            <a:off x="1266294" y="1973952"/>
            <a:ext cx="192051" cy="248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" name="Equation" r:id="rId9" imgW="291847" imgH="406048" progId="Equation.3">
                    <p:embed/>
                  </p:oleObj>
                </mc:Choice>
                <mc:Fallback>
                  <p:oleObj name="Equation" r:id="rId9" imgW="291847" imgH="406048" progId="Equation.3">
                    <p:embed/>
                    <p:pic>
                      <p:nvPicPr>
                        <p:cNvPr id="1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294" y="1973952"/>
                          <a:ext cx="192051" cy="2489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360519-0862-BC4C-8CF2-B083BE2CA33B}"/>
                </a:ext>
              </a:extLst>
            </p:cNvPr>
            <p:cNvSpPr txBox="1"/>
            <p:nvPr/>
          </p:nvSpPr>
          <p:spPr>
            <a:xfrm>
              <a:off x="2027334" y="245551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2BF669-A389-984F-815E-ACB34E6DE63A}"/>
                </a:ext>
              </a:extLst>
            </p:cNvPr>
            <p:cNvSpPr/>
            <p:nvPr/>
          </p:nvSpPr>
          <p:spPr>
            <a:xfrm>
              <a:off x="2304633" y="2660676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1F792-BE71-BE49-BFE3-0ACF2C0C111C}"/>
                </a:ext>
              </a:extLst>
            </p:cNvPr>
            <p:cNvSpPr txBox="1"/>
            <p:nvPr/>
          </p:nvSpPr>
          <p:spPr>
            <a:xfrm>
              <a:off x="1783887" y="3141316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A0ECAD-0A91-AE46-BB25-4B210AAECF71}"/>
                </a:ext>
              </a:extLst>
            </p:cNvPr>
            <p:cNvSpPr/>
            <p:nvPr/>
          </p:nvSpPr>
          <p:spPr>
            <a:xfrm>
              <a:off x="2004028" y="3184143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6" name="Object 5">
              <a:extLst>
                <a:ext uri="{FF2B5EF4-FFF2-40B4-BE49-F238E27FC236}">
                  <a16:creationId xmlns:a16="http://schemas.microsoft.com/office/drawing/2014/main" id="{CCD36E8E-3DFF-094C-A847-9475D85125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3193297"/>
                </p:ext>
              </p:extLst>
            </p:nvPr>
          </p:nvGraphicFramePr>
          <p:xfrm>
            <a:off x="2676525" y="2122425"/>
            <a:ext cx="349507" cy="328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" name="Equation" r:id="rId11" imgW="368280" imgH="368280" progId="Equation.DSMT4">
                    <p:embed/>
                  </p:oleObj>
                </mc:Choice>
                <mc:Fallback>
                  <p:oleObj name="Equation" r:id="rId11" imgW="368280" imgH="368280" progId="Equation.DSMT4">
                    <p:embed/>
                    <p:pic>
                      <p:nvPicPr>
                        <p:cNvPr id="16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5" y="2122425"/>
                          <a:ext cx="349507" cy="3286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6">
              <a:extLst>
                <a:ext uri="{FF2B5EF4-FFF2-40B4-BE49-F238E27FC236}">
                  <a16:creationId xmlns:a16="http://schemas.microsoft.com/office/drawing/2014/main" id="{86D7B4B6-5071-5048-9F7A-E7AEB34A70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8333479"/>
                </p:ext>
              </p:extLst>
            </p:nvPr>
          </p:nvGraphicFramePr>
          <p:xfrm>
            <a:off x="2676524" y="3197225"/>
            <a:ext cx="311299" cy="28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5" name="Equation" r:id="rId13" imgW="380880" imgH="368280" progId="Equation.DSMT4">
                    <p:embed/>
                  </p:oleObj>
                </mc:Choice>
                <mc:Fallback>
                  <p:oleObj name="Equation" r:id="rId13" imgW="380880" imgH="368280" progId="Equation.DSMT4">
                    <p:embed/>
                    <p:pic>
                      <p:nvPicPr>
                        <p:cNvPr id="1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4" y="3197225"/>
                          <a:ext cx="311299" cy="2833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A0B48D-6F96-D745-84BC-BD995CF920F4}"/>
                </a:ext>
              </a:extLst>
            </p:cNvPr>
            <p:cNvSpPr/>
            <p:nvPr/>
          </p:nvSpPr>
          <p:spPr>
            <a:xfrm>
              <a:off x="1783887" y="2398364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F7DB69-1618-8E46-A272-85EEC2CFAB1D}"/>
                </a:ext>
              </a:extLst>
            </p:cNvPr>
            <p:cNvGrpSpPr/>
            <p:nvPr/>
          </p:nvGrpSpPr>
          <p:grpSpPr>
            <a:xfrm>
              <a:off x="2331644" y="2455514"/>
              <a:ext cx="547756" cy="228601"/>
              <a:chOff x="2357422" y="3357562"/>
              <a:chExt cx="642942" cy="28575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E674AD6-0BFF-3F40-9A08-A54D94C52C2D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CBFB058-5752-9045-8A10-D9D1703F594B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B122BA-F4FC-E24D-A887-89A870C0D6E2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21E220-5B90-E04D-9306-4D01849419CF}"/>
                </a:ext>
              </a:extLst>
            </p:cNvPr>
            <p:cNvGrpSpPr/>
            <p:nvPr/>
          </p:nvGrpSpPr>
          <p:grpSpPr>
            <a:xfrm flipV="1">
              <a:off x="2041547" y="3213702"/>
              <a:ext cx="602531" cy="133349"/>
              <a:chOff x="2357422" y="3357562"/>
              <a:chExt cx="642942" cy="285752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9C5FE77-5D29-B344-BA6F-F60080445E94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0FAC62F-8F83-1A4E-9698-C463D8B44E6D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3C8877-02CD-FF46-808C-82DF30284463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0ED133-D88F-604A-AD31-F0D2D806D806}"/>
                </a:ext>
              </a:extLst>
            </p:cNvPr>
            <p:cNvCxnSpPr/>
            <p:nvPr/>
          </p:nvCxnSpPr>
          <p:spPr>
            <a:xfrm rot="5400000" flipH="1" flipV="1">
              <a:off x="2342778" y="1815727"/>
              <a:ext cx="342901" cy="365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96AB132-2FC8-3F45-9620-85F659EDA90B}"/>
                </a:ext>
              </a:extLst>
            </p:cNvPr>
            <p:cNvGrpSpPr/>
            <p:nvPr/>
          </p:nvGrpSpPr>
          <p:grpSpPr>
            <a:xfrm>
              <a:off x="931822" y="3027016"/>
              <a:ext cx="940160" cy="729046"/>
              <a:chOff x="714348" y="4071942"/>
              <a:chExt cx="1103535" cy="91131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5773B7D-FAF6-9240-BCA9-D22E31CA8C69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36" name="Group 12">
                  <a:extLst>
                    <a:ext uri="{FF2B5EF4-FFF2-40B4-BE49-F238E27FC236}">
                      <a16:creationId xmlns:a16="http://schemas.microsoft.com/office/drawing/2014/main" id="{213F3CBB-ADF9-7345-A5DB-9BD0B57A4116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8201C8C-F746-A746-A9B3-6C3C5E759D48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25911E63-6CA9-AF45-998F-A642F189A50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EDD5CE2-0ACA-7543-945C-ABF2450E5483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192D53B-D419-FB43-B842-A96CE7101E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2D744510-874F-BF4D-A479-0B8BCFB9BE3F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FAA070-6C2F-E843-8C60-97BD4303CC3C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A91198A-B872-C14A-8E69-6ECFDE878B76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841F6C-76D2-DC49-8E9A-81F1B448E6C8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6D2645-13D6-F842-849F-BCAD450550E6}"/>
              </a:ext>
            </a:extLst>
          </p:cNvPr>
          <p:cNvGrpSpPr/>
          <p:nvPr/>
        </p:nvGrpSpPr>
        <p:grpSpPr>
          <a:xfrm>
            <a:off x="6508309" y="2954810"/>
            <a:ext cx="1536576" cy="1950963"/>
            <a:chOff x="1084222" y="2036412"/>
            <a:chExt cx="1681947" cy="213553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5AC5C32-38BA-274D-ADB6-92F851694A4E}"/>
                </a:ext>
              </a:extLst>
            </p:cNvPr>
            <p:cNvSpPr/>
            <p:nvPr/>
          </p:nvSpPr>
          <p:spPr>
            <a:xfrm>
              <a:off x="1145084" y="20364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C2B8B7B-1778-CA43-8FD1-B74481AD63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4824198"/>
                </p:ext>
              </p:extLst>
            </p:nvPr>
          </p:nvGraphicFramePr>
          <p:xfrm>
            <a:off x="1902017" y="2585149"/>
            <a:ext cx="370731" cy="422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6" name="Equation" r:id="rId15" imgW="291960" imgH="355320" progId="Equation.DSMT4">
                    <p:embed/>
                  </p:oleObj>
                </mc:Choice>
                <mc:Fallback>
                  <p:oleObj name="Equation" r:id="rId15" imgW="291960" imgH="355320" progId="Equation.DSMT4">
                    <p:embed/>
                    <p:pic>
                      <p:nvPicPr>
                        <p:cNvPr id="19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2017" y="2585149"/>
                          <a:ext cx="370731" cy="42281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6">
              <a:extLst>
                <a:ext uri="{FF2B5EF4-FFF2-40B4-BE49-F238E27FC236}">
                  <a16:creationId xmlns:a16="http://schemas.microsoft.com/office/drawing/2014/main" id="{E62B0FB5-9A5D-3541-917C-BDDDBEB8CF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5396151"/>
                </p:ext>
              </p:extLst>
            </p:nvPr>
          </p:nvGraphicFramePr>
          <p:xfrm>
            <a:off x="2192338" y="3760788"/>
            <a:ext cx="47625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7" name="Equation" r:id="rId17" imgW="406080" imgH="368280" progId="Equation.DSMT4">
                    <p:embed/>
                  </p:oleObj>
                </mc:Choice>
                <mc:Fallback>
                  <p:oleObj name="Equation" r:id="rId17" imgW="406080" imgH="368280" progId="Equation.DSMT4">
                    <p:embed/>
                    <p:pic>
                      <p:nvPicPr>
                        <p:cNvPr id="19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338" y="3760788"/>
                          <a:ext cx="476250" cy="4111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CA9713-4F4C-AC4B-B5E5-D6A76FEF11DA}"/>
                </a:ext>
              </a:extLst>
            </p:cNvPr>
            <p:cNvGrpSpPr/>
            <p:nvPr/>
          </p:nvGrpSpPr>
          <p:grpSpPr>
            <a:xfrm flipV="1">
              <a:off x="1527981" y="3615809"/>
              <a:ext cx="602531" cy="133349"/>
              <a:chOff x="2357422" y="3357562"/>
              <a:chExt cx="642942" cy="285752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0D516E0-F326-0549-9BD8-9C78E4D61F6A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5E89097-0F31-0849-845D-D5638D6D08B1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2FA31A-B8FC-4B4F-826B-7A4C1B1F3BCC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83C0274-EF8D-0043-B460-A93974900A44}"/>
                </a:ext>
              </a:extLst>
            </p:cNvPr>
            <p:cNvCxnSpPr/>
            <p:nvPr/>
          </p:nvCxnSpPr>
          <p:spPr>
            <a:xfrm flipV="1">
              <a:off x="1529680" y="3007965"/>
              <a:ext cx="365171" cy="5881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BEDDA-A14C-2345-BAA3-8B558A9E544F}"/>
                </a:ext>
              </a:extLst>
            </p:cNvPr>
            <p:cNvGrpSpPr/>
            <p:nvPr/>
          </p:nvGrpSpPr>
          <p:grpSpPr>
            <a:xfrm>
              <a:off x="1084222" y="3179416"/>
              <a:ext cx="940160" cy="729046"/>
              <a:chOff x="714348" y="4071942"/>
              <a:chExt cx="1103535" cy="91131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B70C1E7-C5F4-3C47-8376-8AFF0AA9B783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59" name="Group 12">
                  <a:extLst>
                    <a:ext uri="{FF2B5EF4-FFF2-40B4-BE49-F238E27FC236}">
                      <a16:creationId xmlns:a16="http://schemas.microsoft.com/office/drawing/2014/main" id="{B2282A34-67B2-C446-80C4-8D9527599E32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C50A058D-8E09-F544-869D-AF2E9FDDF231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B0030808-EA02-A444-A048-3C3843B75F7E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C30DF53-A8B4-B343-ADD0-83F306183A28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935FD38-9EFF-0247-A048-87E9BF2F3B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26F86EAA-BD4B-2547-92B6-D10753084D48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FBC5324-A920-1A4C-A2E7-BB7168986781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FBECBB3-0FD9-AC41-AC2F-439C3DEA44C8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C04125-256E-F14C-B1AD-668F6F30B268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74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DC603-C415-A848-BB43-FA1DE6A1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BD6813-6DD8-B744-8D90-70E1AA5F1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321717"/>
                <a:ext cx="7726363" cy="338677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fr-FR" dirty="0"/>
                  <a:t>Table des cas étudiés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1: </a:t>
                </a:r>
                <a:r>
                  <a:rPr lang="fr-FR" dirty="0"/>
                  <a:t>	Réduire la force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2:</a:t>
                </a:r>
                <a:r>
                  <a:rPr lang="fr-FR" dirty="0"/>
                  <a:t>	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quand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est sur la ligne 		d’action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fr-FR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3:</a:t>
                </a:r>
                <a:r>
                  <a:rPr lang="fr-FR" dirty="0"/>
                  <a:t>	Réduire le moment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fr-FR" i="1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général 2D:</a:t>
                </a:r>
                <a:r>
                  <a:rPr lang="fr-FR" dirty="0"/>
                  <a:t>	    La réduction en plan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général 3D:    </a:t>
                </a:r>
                <a:r>
                  <a:rPr lang="fr-FR" dirty="0"/>
                  <a:t>La réduction dans l’espace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Exemples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BD6813-6DD8-B744-8D90-70E1AA5F1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321717"/>
                <a:ext cx="7726363" cy="3386772"/>
              </a:xfrm>
              <a:blipFill>
                <a:blip r:embed="rId3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F4BD07E1-8284-6446-864E-68BA1C0E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36819-565F-8748-B5B7-E531540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12294-5723-9E4C-AB37-A7D7C7AF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46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AF3871A-A0B9-9445-B0BF-643B5C4EB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5652"/>
                <a:ext cx="7726363" cy="1086208"/>
              </a:xfrm>
            </p:spPr>
            <p:txBody>
              <a:bodyPr/>
              <a:lstStyle/>
              <a:p>
                <a:r>
                  <a:rPr lang="fr-FR" dirty="0"/>
                  <a:t>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est statiquement équivalente à une force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et un moment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pPr lvl="1"/>
                <a:r>
                  <a:rPr lang="fr-FR" dirty="0"/>
                  <a:t>Les systèmes 1, 2 et 3 sont statiquement équivalents                 . 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AF3871A-A0B9-9445-B0BF-643B5C4EB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5652"/>
                <a:ext cx="7726363" cy="1086208"/>
              </a:xfrm>
              <a:blipFill>
                <a:blip r:embed="rId3"/>
                <a:stretch>
                  <a:fillRect t="-5814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B16E14D-31B5-504A-AFB1-85D92637B5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4875" y="131032"/>
                <a:ext cx="7549588" cy="1072753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Cas 1: 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B16E14D-31B5-504A-AFB1-85D92637B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4875" y="131032"/>
                <a:ext cx="7549588" cy="1072753"/>
              </a:xfrm>
              <a:blipFill>
                <a:blip r:embed="rId4"/>
                <a:stretch>
                  <a:fillRect l="-840" t="-16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70D26-B502-6A48-8FF5-C2C0FB11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E6293-E5E0-5942-95A4-6E45A0AF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E6DC-E63E-6745-926D-47C9147B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964FD1-392A-9A48-B798-5486187D386B}"/>
              </a:ext>
            </a:extLst>
          </p:cNvPr>
          <p:cNvGrpSpPr/>
          <p:nvPr/>
        </p:nvGrpSpPr>
        <p:grpSpPr>
          <a:xfrm>
            <a:off x="904875" y="2531488"/>
            <a:ext cx="2351753" cy="1838201"/>
            <a:chOff x="539939" y="1857364"/>
            <a:chExt cx="2351753" cy="183820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F46F96-332E-9D4B-A8D5-53C587BAFFA3}"/>
                </a:ext>
              </a:extLst>
            </p:cNvPr>
            <p:cNvSpPr/>
            <p:nvPr/>
          </p:nvSpPr>
          <p:spPr>
            <a:xfrm>
              <a:off x="1150839" y="2645221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BF603D-31F3-6944-83D6-CB41B9E8A750}"/>
                </a:ext>
              </a:extLst>
            </p:cNvPr>
            <p:cNvCxnSpPr/>
            <p:nvPr/>
          </p:nvCxnSpPr>
          <p:spPr>
            <a:xfrm flipV="1">
              <a:off x="539939" y="1857364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00B805-8231-EA47-9212-C2AAD0368125}"/>
                </a:ext>
              </a:extLst>
            </p:cNvPr>
            <p:cNvCxnSpPr/>
            <p:nvPr/>
          </p:nvCxnSpPr>
          <p:spPr>
            <a:xfrm rot="19800000" flipV="1">
              <a:off x="1340285" y="2479989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3">
              <a:extLst>
                <a:ext uri="{FF2B5EF4-FFF2-40B4-BE49-F238E27FC236}">
                  <a16:creationId xmlns:a16="http://schemas.microsoft.com/office/drawing/2014/main" id="{10C4EF3E-2F79-C244-81F6-1F75D78BF2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0683045"/>
                </p:ext>
              </p:extLst>
            </p:nvPr>
          </p:nvGraphicFramePr>
          <p:xfrm>
            <a:off x="1643042" y="2020870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348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3042" y="2020870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C1E12B-32F9-9048-B7D4-4ED78E4B0598}"/>
                </a:ext>
              </a:extLst>
            </p:cNvPr>
            <p:cNvSpPr/>
            <p:nvPr/>
          </p:nvSpPr>
          <p:spPr>
            <a:xfrm>
              <a:off x="1357290" y="2735250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65E704-A83B-9148-9E13-2763CBAB2514}"/>
                </a:ext>
              </a:extLst>
            </p:cNvPr>
            <p:cNvSpPr txBox="1"/>
            <p:nvPr/>
          </p:nvSpPr>
          <p:spPr>
            <a:xfrm>
              <a:off x="1142976" y="23780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269F70-5C26-CF45-81EE-2DF1DAA42954}"/>
                </a:ext>
              </a:extLst>
            </p:cNvPr>
            <p:cNvSpPr/>
            <p:nvPr/>
          </p:nvSpPr>
          <p:spPr>
            <a:xfrm>
              <a:off x="1373570" y="336851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E4262-8716-9F40-917A-AF65656EDDA2}"/>
                </a:ext>
              </a:extLst>
            </p:cNvPr>
            <p:cNvSpPr txBox="1"/>
            <p:nvPr/>
          </p:nvSpPr>
          <p:spPr>
            <a:xfrm>
              <a:off x="1407319" y="33262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C482F1-B344-934F-B889-FE5234E3C544}"/>
              </a:ext>
            </a:extLst>
          </p:cNvPr>
          <p:cNvGrpSpPr/>
          <p:nvPr/>
        </p:nvGrpSpPr>
        <p:grpSpPr>
          <a:xfrm>
            <a:off x="3264491" y="2559477"/>
            <a:ext cx="2756907" cy="1832452"/>
            <a:chOff x="4672613" y="1915072"/>
            <a:chExt cx="2756907" cy="183245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48ED8E-15A0-164A-823A-C6E4B0E777CE}"/>
                </a:ext>
              </a:extLst>
            </p:cNvPr>
            <p:cNvSpPr/>
            <p:nvPr/>
          </p:nvSpPr>
          <p:spPr>
            <a:xfrm>
              <a:off x="5283513" y="2697180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6B50A2-37FC-9045-A38B-256574709612}"/>
                </a:ext>
              </a:extLst>
            </p:cNvPr>
            <p:cNvCxnSpPr/>
            <p:nvPr/>
          </p:nvCxnSpPr>
          <p:spPr>
            <a:xfrm flipV="1">
              <a:off x="4672613" y="1915072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E0AABB-C885-404B-9B68-A6769B398734}"/>
                </a:ext>
              </a:extLst>
            </p:cNvPr>
            <p:cNvCxnSpPr/>
            <p:nvPr/>
          </p:nvCxnSpPr>
          <p:spPr>
            <a:xfrm flipV="1">
              <a:off x="5077767" y="2306622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530F04-EA7B-4949-9447-9B29432DF40E}"/>
                </a:ext>
              </a:extLst>
            </p:cNvPr>
            <p:cNvCxnSpPr/>
            <p:nvPr/>
          </p:nvCxnSpPr>
          <p:spPr>
            <a:xfrm rot="19800000" flipV="1">
              <a:off x="5472959" y="2537697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A7EFF3-8464-8F47-9AC8-83D3C77C9102}"/>
                </a:ext>
              </a:extLst>
            </p:cNvPr>
            <p:cNvCxnSpPr/>
            <p:nvPr/>
          </p:nvCxnSpPr>
          <p:spPr>
            <a:xfrm>
              <a:off x="6760458" y="1999160"/>
              <a:ext cx="36004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C9EE94-B38A-2447-9628-CE6529BC602E}"/>
                </a:ext>
              </a:extLst>
            </p:cNvPr>
            <p:cNvCxnSpPr/>
            <p:nvPr/>
          </p:nvCxnSpPr>
          <p:spPr>
            <a:xfrm flipV="1">
              <a:off x="6760458" y="1967900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524CF5-058F-CD46-BE8C-7CD2C3575DB8}"/>
                </a:ext>
              </a:extLst>
            </p:cNvPr>
            <p:cNvCxnSpPr/>
            <p:nvPr/>
          </p:nvCxnSpPr>
          <p:spPr>
            <a:xfrm flipV="1">
              <a:off x="7038896" y="2445419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4D5295-1BBC-DB4C-B5A7-CB15302B0CD4}"/>
                </a:ext>
              </a:extLst>
            </p:cNvPr>
            <p:cNvSpPr txBox="1"/>
            <p:nvPr/>
          </p:nvSpPr>
          <p:spPr>
            <a:xfrm>
              <a:off x="6904474" y="199916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87EC7C-E599-3845-B664-114B38070397}"/>
                </a:ext>
              </a:extLst>
            </p:cNvPr>
            <p:cNvSpPr/>
            <p:nvPr/>
          </p:nvSpPr>
          <p:spPr>
            <a:xfrm>
              <a:off x="5489964" y="2792958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D8C9DF-70E1-464F-8D98-7DC3FA198298}"/>
                </a:ext>
              </a:extLst>
            </p:cNvPr>
            <p:cNvSpPr txBox="1"/>
            <p:nvPr/>
          </p:nvSpPr>
          <p:spPr>
            <a:xfrm>
              <a:off x="5275650" y="243576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46EF28-B9B7-9347-8FE6-2F84E36DBE2E}"/>
                </a:ext>
              </a:extLst>
            </p:cNvPr>
            <p:cNvSpPr/>
            <p:nvPr/>
          </p:nvSpPr>
          <p:spPr>
            <a:xfrm>
              <a:off x="5506419" y="342047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C72AB-7398-E843-B576-C781D12169B2}"/>
                </a:ext>
              </a:extLst>
            </p:cNvPr>
            <p:cNvSpPr txBox="1"/>
            <p:nvPr/>
          </p:nvSpPr>
          <p:spPr>
            <a:xfrm>
              <a:off x="5540168" y="33781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736977-D735-7D47-BCB6-9022BCEB339C}"/>
                </a:ext>
              </a:extLst>
            </p:cNvPr>
            <p:cNvSpPr/>
            <p:nvPr/>
          </p:nvSpPr>
          <p:spPr>
            <a:xfrm>
              <a:off x="5489964" y="278720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739A14-4827-BF4F-AFA3-5A9DF591F4BF}"/>
              </a:ext>
            </a:extLst>
          </p:cNvPr>
          <p:cNvGrpSpPr/>
          <p:nvPr/>
        </p:nvGrpSpPr>
        <p:grpSpPr>
          <a:xfrm>
            <a:off x="6000965" y="2544182"/>
            <a:ext cx="2756907" cy="1832452"/>
            <a:chOff x="142844" y="4143380"/>
            <a:chExt cx="2756907" cy="1832452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4379574-90E7-6149-B811-38EA4A585C5E}"/>
                </a:ext>
              </a:extLst>
            </p:cNvPr>
            <p:cNvSpPr/>
            <p:nvPr/>
          </p:nvSpPr>
          <p:spPr>
            <a:xfrm>
              <a:off x="759211" y="4929666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80E3A3-29F0-9444-832D-691AD4D4D1AA}"/>
                </a:ext>
              </a:extLst>
            </p:cNvPr>
            <p:cNvCxnSpPr/>
            <p:nvPr/>
          </p:nvCxnSpPr>
          <p:spPr>
            <a:xfrm flipV="1">
              <a:off x="142844" y="4143380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D5368C-9A68-1B43-945F-4D9BDF1BED1A}"/>
                </a:ext>
              </a:extLst>
            </p:cNvPr>
            <p:cNvCxnSpPr/>
            <p:nvPr/>
          </p:nvCxnSpPr>
          <p:spPr>
            <a:xfrm flipV="1">
              <a:off x="547998" y="4534930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00194C-5E34-204B-8EE3-622419D3C286}"/>
                </a:ext>
              </a:extLst>
            </p:cNvPr>
            <p:cNvCxnSpPr/>
            <p:nvPr/>
          </p:nvCxnSpPr>
          <p:spPr>
            <a:xfrm>
              <a:off x="2230689" y="4227468"/>
              <a:ext cx="36004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BF7434-9DBD-B84D-BECE-031D600F1BDD}"/>
                </a:ext>
              </a:extLst>
            </p:cNvPr>
            <p:cNvCxnSpPr/>
            <p:nvPr/>
          </p:nvCxnSpPr>
          <p:spPr>
            <a:xfrm flipV="1">
              <a:off x="2230689" y="420544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71FD3C-39FD-AD4C-A9C4-0B85EABBE06D}"/>
                </a:ext>
              </a:extLst>
            </p:cNvPr>
            <p:cNvCxnSpPr/>
            <p:nvPr/>
          </p:nvCxnSpPr>
          <p:spPr>
            <a:xfrm flipV="1">
              <a:off x="2509127" y="4673727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A5A587-6889-E24F-8884-2B06D8FEB45C}"/>
                </a:ext>
              </a:extLst>
            </p:cNvPr>
            <p:cNvSpPr txBox="1"/>
            <p:nvPr/>
          </p:nvSpPr>
          <p:spPr>
            <a:xfrm>
              <a:off x="2374705" y="42274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AB5B7D5-BD7C-144F-9978-9BCD0EFB28B4}"/>
                </a:ext>
              </a:extLst>
            </p:cNvPr>
            <p:cNvSpPr/>
            <p:nvPr/>
          </p:nvSpPr>
          <p:spPr>
            <a:xfrm>
              <a:off x="960195" y="502126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2B166A-6027-7647-B7C0-F9EEBFA1A98A}"/>
                </a:ext>
              </a:extLst>
            </p:cNvPr>
            <p:cNvSpPr txBox="1"/>
            <p:nvPr/>
          </p:nvSpPr>
          <p:spPr>
            <a:xfrm>
              <a:off x="745881" y="466407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4127D6-D5CD-0541-8A4D-D9A468505A61}"/>
                </a:ext>
              </a:extLst>
            </p:cNvPr>
            <p:cNvSpPr/>
            <p:nvPr/>
          </p:nvSpPr>
          <p:spPr>
            <a:xfrm>
              <a:off x="976650" y="564878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7111EE-8AB0-8A4E-936D-7690EF808842}"/>
                </a:ext>
              </a:extLst>
            </p:cNvPr>
            <p:cNvSpPr txBox="1"/>
            <p:nvPr/>
          </p:nvSpPr>
          <p:spPr>
            <a:xfrm>
              <a:off x="1010399" y="5606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  <p:graphicFrame>
          <p:nvGraphicFramePr>
            <p:cNvPr id="46" name="Object 5">
              <a:extLst>
                <a:ext uri="{FF2B5EF4-FFF2-40B4-BE49-F238E27FC236}">
                  <a16:creationId xmlns:a16="http://schemas.microsoft.com/office/drawing/2014/main" id="{C90AB6B0-AE3B-DA45-A8A0-6B3BF31C46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8150838"/>
                </p:ext>
              </p:extLst>
            </p:nvPr>
          </p:nvGraphicFramePr>
          <p:xfrm>
            <a:off x="1399553" y="5392186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" name="Equation" r:id="rId7" imgW="177569" imgH="266353" progId="Equation.3">
                    <p:embed/>
                  </p:oleObj>
                </mc:Choice>
                <mc:Fallback>
                  <p:oleObj name="Equation" r:id="rId7" imgW="177569" imgH="266353" progId="Equation.3">
                    <p:embed/>
                    <p:pic>
                      <p:nvPicPr>
                        <p:cNvPr id="5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9553" y="5392186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034205-8CD3-0E4C-B95A-43D5239242D7}"/>
                </a:ext>
              </a:extLst>
            </p:cNvPr>
            <p:cNvSpPr/>
            <p:nvPr/>
          </p:nvSpPr>
          <p:spPr>
            <a:xfrm>
              <a:off x="965662" y="501969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980D199-458A-F145-B011-3CD2BFCA999D}"/>
              </a:ext>
            </a:extLst>
          </p:cNvPr>
          <p:cNvSpPr txBox="1"/>
          <p:nvPr/>
        </p:nvSpPr>
        <p:spPr>
          <a:xfrm>
            <a:off x="1388639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F5FEC-687A-CB41-942A-0B17CE404082}"/>
              </a:ext>
            </a:extLst>
          </p:cNvPr>
          <p:cNvSpPr txBox="1"/>
          <p:nvPr/>
        </p:nvSpPr>
        <p:spPr>
          <a:xfrm>
            <a:off x="4020265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8FD7D6-E671-3C4E-87CB-B77FC3F5A184}"/>
              </a:ext>
            </a:extLst>
          </p:cNvPr>
          <p:cNvSpPr txBox="1"/>
          <p:nvPr/>
        </p:nvSpPr>
        <p:spPr>
          <a:xfrm>
            <a:off x="6651891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3</a:t>
            </a:r>
          </a:p>
        </p:txBody>
      </p:sp>
    </p:spTree>
    <p:extLst>
      <p:ext uri="{BB962C8B-B14F-4D97-AF65-F5344CB8AC3E}">
        <p14:creationId xmlns:p14="http://schemas.microsoft.com/office/powerpoint/2010/main" val="178250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BB9B3E-74E0-0B47-B2D2-C934DE729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71979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est statiquement équivalente à 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est sur la ligne d‘action de la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Les forces ont le caractère de vecteurs </a:t>
                </a:r>
                <a:r>
                  <a:rPr lang="fr-FR" b="1" dirty="0"/>
                  <a:t>glissants </a:t>
                </a:r>
                <a:r>
                  <a:rPr lang="fr-FR" dirty="0"/>
                  <a:t>du point de vue statique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BB9B3E-74E0-0B47-B2D2-C934DE729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71979"/>
                <a:ext cx="7726363" cy="3386772"/>
              </a:xfrm>
              <a:blipFill>
                <a:blip r:embed="rId3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1233567-2C84-D04A-816E-8ED3FC5745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Cas 2: 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quand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est sur la ligne d’action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br>
                  <a:rPr lang="fr-FR" dirty="0"/>
                </a:br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1233567-2C84-D04A-816E-8ED3FC574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70E94-90DF-AD4B-85FF-EC6E8913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9B55-9416-3746-89EC-9A219AC1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32D0-B2E3-CF4A-88AE-ED70EBA1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65A9E9-CFC9-E84E-B97C-F2B857B341E0}"/>
              </a:ext>
            </a:extLst>
          </p:cNvPr>
          <p:cNvGrpSpPr/>
          <p:nvPr/>
        </p:nvGrpSpPr>
        <p:grpSpPr>
          <a:xfrm>
            <a:off x="1141288" y="2619455"/>
            <a:ext cx="3038695" cy="1850956"/>
            <a:chOff x="961801" y="1785926"/>
            <a:chExt cx="3038695" cy="185095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55DAF9E-BE13-D64B-A40B-FD01B6808D5A}"/>
                </a:ext>
              </a:extLst>
            </p:cNvPr>
            <p:cNvSpPr/>
            <p:nvPr/>
          </p:nvSpPr>
          <p:spPr>
            <a:xfrm rot="3600000">
              <a:off x="1797008" y="1965553"/>
              <a:ext cx="590161" cy="2165843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DA3F6E-4511-D547-8430-5A9426313839}"/>
                </a:ext>
              </a:extLst>
            </p:cNvPr>
            <p:cNvCxnSpPr/>
            <p:nvPr/>
          </p:nvCxnSpPr>
          <p:spPr>
            <a:xfrm flipV="1">
              <a:off x="1000100" y="1785926"/>
              <a:ext cx="3000396" cy="185095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35B5DF-4F9C-EE44-ACCC-7BE464A83669}"/>
                </a:ext>
              </a:extLst>
            </p:cNvPr>
            <p:cNvCxnSpPr/>
            <p:nvPr/>
          </p:nvCxnSpPr>
          <p:spPr>
            <a:xfrm rot="19800000" flipV="1">
              <a:off x="1159110" y="3205053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3">
              <a:extLst>
                <a:ext uri="{FF2B5EF4-FFF2-40B4-BE49-F238E27FC236}">
                  <a16:creationId xmlns:a16="http://schemas.microsoft.com/office/drawing/2014/main" id="{16307E1C-EF81-9A49-81DD-FE58566BB5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190259"/>
                </p:ext>
              </p:extLst>
            </p:nvPr>
          </p:nvGraphicFramePr>
          <p:xfrm>
            <a:off x="1354005" y="2655974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4005" y="2655974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6DB25D-0B74-4C45-9F9D-172D88C2F5EB}"/>
                </a:ext>
              </a:extLst>
            </p:cNvPr>
            <p:cNvSpPr/>
            <p:nvPr/>
          </p:nvSpPr>
          <p:spPr>
            <a:xfrm>
              <a:off x="1176115" y="346031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93AAA9-FCC6-334C-9E90-99CEF642EAEF}"/>
                </a:ext>
              </a:extLst>
            </p:cNvPr>
            <p:cNvSpPr txBox="1"/>
            <p:nvPr/>
          </p:nvSpPr>
          <p:spPr>
            <a:xfrm>
              <a:off x="961801" y="310312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A39892-3CC0-1B49-A759-4B1BC94EBA0E}"/>
                </a:ext>
              </a:extLst>
            </p:cNvPr>
            <p:cNvSpPr/>
            <p:nvPr/>
          </p:nvSpPr>
          <p:spPr>
            <a:xfrm>
              <a:off x="2806789" y="246697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7EDE7E-BF68-4E48-A6B2-9FB917A9F281}"/>
                </a:ext>
              </a:extLst>
            </p:cNvPr>
            <p:cNvSpPr txBox="1"/>
            <p:nvPr/>
          </p:nvSpPr>
          <p:spPr>
            <a:xfrm>
              <a:off x="2592475" y="210978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C86B5F-95BF-D447-8301-4BF782CABA26}"/>
              </a:ext>
            </a:extLst>
          </p:cNvPr>
          <p:cNvGrpSpPr/>
          <p:nvPr/>
        </p:nvGrpSpPr>
        <p:grpSpPr>
          <a:xfrm>
            <a:off x="5356130" y="2619455"/>
            <a:ext cx="3038695" cy="1850956"/>
            <a:chOff x="5176643" y="1785926"/>
            <a:chExt cx="3038695" cy="185095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23861B5-CD6D-CD48-B6CE-F087D2027BC2}"/>
                </a:ext>
              </a:extLst>
            </p:cNvPr>
            <p:cNvSpPr/>
            <p:nvPr/>
          </p:nvSpPr>
          <p:spPr>
            <a:xfrm rot="3600000">
              <a:off x="6001504" y="1966656"/>
              <a:ext cx="590161" cy="2165843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54BD2E-F376-664D-BB5C-5D51ABD4A8AC}"/>
                </a:ext>
              </a:extLst>
            </p:cNvPr>
            <p:cNvCxnSpPr/>
            <p:nvPr/>
          </p:nvCxnSpPr>
          <p:spPr>
            <a:xfrm flipV="1">
              <a:off x="5214942" y="1785926"/>
              <a:ext cx="3000396" cy="185095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BF74B-E342-3240-9350-8B00FF651D95}"/>
                </a:ext>
              </a:extLst>
            </p:cNvPr>
            <p:cNvSpPr/>
            <p:nvPr/>
          </p:nvSpPr>
          <p:spPr>
            <a:xfrm>
              <a:off x="5390957" y="346031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314ECB-F884-AD43-8817-7EB7B7EDD9B5}"/>
                </a:ext>
              </a:extLst>
            </p:cNvPr>
            <p:cNvSpPr txBox="1"/>
            <p:nvPr/>
          </p:nvSpPr>
          <p:spPr>
            <a:xfrm>
              <a:off x="5176643" y="310312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CF9342-202E-5846-A6B9-669397D07583}"/>
                </a:ext>
              </a:extLst>
            </p:cNvPr>
            <p:cNvSpPr/>
            <p:nvPr/>
          </p:nvSpPr>
          <p:spPr>
            <a:xfrm>
              <a:off x="7021631" y="246697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3B193E-985F-0C4F-87CB-AEA34DA65DFE}"/>
                </a:ext>
              </a:extLst>
            </p:cNvPr>
            <p:cNvSpPr txBox="1"/>
            <p:nvPr/>
          </p:nvSpPr>
          <p:spPr>
            <a:xfrm>
              <a:off x="6807317" y="210978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49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A0A875-0BB8-1E42-BC68-3D87E5A49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78364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Le vecteur moment est indépendant du choix de point d‘application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: C’est un vecteur </a:t>
                </a:r>
                <a:r>
                  <a:rPr lang="fr-FR" b="1" dirty="0"/>
                  <a:t>libre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Un moment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est statiquement équivalent à un moment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dirty="0"/>
                  <a:t>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dirty="0"/>
                  <a:t> sont des points quelconques)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A0A875-0BB8-1E42-BC68-3D87E5A49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78364"/>
                <a:ext cx="7726363" cy="3386772"/>
              </a:xfrm>
              <a:blipFill>
                <a:blip r:embed="rId3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2AE8704-D1D7-C84D-ACEA-688CD03B24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Cas 3: Réduire le moment </a:t>
                </a:r>
                <a14:m>
                  <m:oMath xmlns:m="http://schemas.openxmlformats.org/officeDocument/2006/math">
                    <m:r>
                      <a:rPr lang="fr-FR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br>
                  <a:rPr lang="fr-FR" i="1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2AE8704-D1D7-C84D-ACEA-688CD03B2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1415-32A9-4447-BD92-C746FF80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BD2F-5EA9-724D-9E26-6C966E7B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0370F-7D7E-D841-982D-E0BE0CB9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F9A91-5BC5-5D45-92E8-D389D4A894AF}"/>
              </a:ext>
            </a:extLst>
          </p:cNvPr>
          <p:cNvGrpSpPr/>
          <p:nvPr/>
        </p:nvGrpSpPr>
        <p:grpSpPr>
          <a:xfrm>
            <a:off x="3689737" y="2600684"/>
            <a:ext cx="2067265" cy="1578352"/>
            <a:chOff x="3357554" y="1643050"/>
            <a:chExt cx="2357453" cy="17999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015FBFB-6257-D34B-9E59-2AB4F0B3ED47}"/>
                </a:ext>
              </a:extLst>
            </p:cNvPr>
            <p:cNvSpPr/>
            <p:nvPr/>
          </p:nvSpPr>
          <p:spPr>
            <a:xfrm>
              <a:off x="3640802" y="1831983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0C827E-E3CF-B841-B58E-AA4BB42FC7A3}"/>
                </a:ext>
              </a:extLst>
            </p:cNvPr>
            <p:cNvCxnSpPr/>
            <p:nvPr/>
          </p:nvCxnSpPr>
          <p:spPr>
            <a:xfrm flipV="1">
              <a:off x="3357554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0C74BB-F70D-974C-95DC-1094DDB26E98}"/>
                </a:ext>
              </a:extLst>
            </p:cNvPr>
            <p:cNvCxnSpPr/>
            <p:nvPr/>
          </p:nvCxnSpPr>
          <p:spPr>
            <a:xfrm flipV="1">
              <a:off x="3704004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41CE15-6BF1-9D43-8F9C-D58CB5BFAD2D}"/>
                </a:ext>
              </a:extLst>
            </p:cNvPr>
            <p:cNvSpPr/>
            <p:nvPr/>
          </p:nvSpPr>
          <p:spPr>
            <a:xfrm>
              <a:off x="4945821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C197E-4EE1-3442-8AFB-064F7A645635}"/>
                </a:ext>
              </a:extLst>
            </p:cNvPr>
            <p:cNvSpPr txBox="1"/>
            <p:nvPr/>
          </p:nvSpPr>
          <p:spPr>
            <a:xfrm>
              <a:off x="4762560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D7619E-39BE-9F4B-977D-206F9F66989F}"/>
                </a:ext>
              </a:extLst>
            </p:cNvPr>
            <p:cNvSpPr/>
            <p:nvPr/>
          </p:nvSpPr>
          <p:spPr>
            <a:xfrm>
              <a:off x="5495606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FEFA6-7F04-6B46-A44C-A9B9F7E59FBC}"/>
                </a:ext>
              </a:extLst>
            </p:cNvPr>
            <p:cNvSpPr txBox="1"/>
            <p:nvPr/>
          </p:nvSpPr>
          <p:spPr>
            <a:xfrm>
              <a:off x="5312344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3C50C7-1D9E-0649-BDA9-AFADB4691914}"/>
              </a:ext>
            </a:extLst>
          </p:cNvPr>
          <p:cNvGrpSpPr/>
          <p:nvPr/>
        </p:nvGrpSpPr>
        <p:grpSpPr>
          <a:xfrm>
            <a:off x="6387752" y="2571750"/>
            <a:ext cx="2067265" cy="1565871"/>
            <a:chOff x="6357950" y="1643050"/>
            <a:chExt cx="2357453" cy="178567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29E028-B2A6-6741-AE42-478A633ADACA}"/>
                </a:ext>
              </a:extLst>
            </p:cNvPr>
            <p:cNvSpPr/>
            <p:nvPr/>
          </p:nvSpPr>
          <p:spPr>
            <a:xfrm>
              <a:off x="6641580" y="1817750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DDAE85-0213-5E41-B2CB-F8E999AC9E8A}"/>
                </a:ext>
              </a:extLst>
            </p:cNvPr>
            <p:cNvCxnSpPr/>
            <p:nvPr/>
          </p:nvCxnSpPr>
          <p:spPr>
            <a:xfrm flipV="1">
              <a:off x="6357950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401A6CE-43E1-2A44-A748-7151824CFC21}"/>
                </a:ext>
              </a:extLst>
            </p:cNvPr>
            <p:cNvCxnSpPr/>
            <p:nvPr/>
          </p:nvCxnSpPr>
          <p:spPr>
            <a:xfrm flipV="1">
              <a:off x="6704400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C8839E-B369-864D-B5DB-F870DE307FE2}"/>
                </a:ext>
              </a:extLst>
            </p:cNvPr>
            <p:cNvSpPr/>
            <p:nvPr/>
          </p:nvSpPr>
          <p:spPr>
            <a:xfrm>
              <a:off x="7946217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0BAF-C929-4F4B-B69F-BAA9AC847DFF}"/>
                </a:ext>
              </a:extLst>
            </p:cNvPr>
            <p:cNvSpPr txBox="1"/>
            <p:nvPr/>
          </p:nvSpPr>
          <p:spPr>
            <a:xfrm>
              <a:off x="7762956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FFF1CB-36AC-5340-B269-AF996BD9C562}"/>
                </a:ext>
              </a:extLst>
            </p:cNvPr>
            <p:cNvSpPr/>
            <p:nvPr/>
          </p:nvSpPr>
          <p:spPr>
            <a:xfrm>
              <a:off x="8496002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C38D62-1457-E849-8AA9-358678129F7C}"/>
                </a:ext>
              </a:extLst>
            </p:cNvPr>
            <p:cNvSpPr txBox="1"/>
            <p:nvPr/>
          </p:nvSpPr>
          <p:spPr>
            <a:xfrm>
              <a:off x="8312740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F7A442-0B17-E442-BD48-BF6810028B08}"/>
              </a:ext>
            </a:extLst>
          </p:cNvPr>
          <p:cNvGrpSpPr/>
          <p:nvPr/>
        </p:nvGrpSpPr>
        <p:grpSpPr>
          <a:xfrm>
            <a:off x="1010248" y="2589128"/>
            <a:ext cx="2067265" cy="1566110"/>
            <a:chOff x="285720" y="1643050"/>
            <a:chExt cx="2357453" cy="178594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311027F-EEE3-2F40-9DB8-7E955491B48E}"/>
                </a:ext>
              </a:extLst>
            </p:cNvPr>
            <p:cNvSpPr/>
            <p:nvPr/>
          </p:nvSpPr>
          <p:spPr>
            <a:xfrm>
              <a:off x="571472" y="1818022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C44662-C73F-A743-A3F8-F734CC018415}"/>
                </a:ext>
              </a:extLst>
            </p:cNvPr>
            <p:cNvCxnSpPr/>
            <p:nvPr/>
          </p:nvCxnSpPr>
          <p:spPr>
            <a:xfrm flipV="1">
              <a:off x="285720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A04DA3-F743-9047-ABF7-AE649BE77680}"/>
                </a:ext>
              </a:extLst>
            </p:cNvPr>
            <p:cNvCxnSpPr/>
            <p:nvPr/>
          </p:nvCxnSpPr>
          <p:spPr>
            <a:xfrm flipV="1">
              <a:off x="632170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3D57DE-DAD3-DB47-865E-58530365E379}"/>
                </a:ext>
              </a:extLst>
            </p:cNvPr>
            <p:cNvCxnSpPr/>
            <p:nvPr/>
          </p:nvCxnSpPr>
          <p:spPr>
            <a:xfrm rot="19800000" flipV="1">
              <a:off x="970102" y="2196494"/>
              <a:ext cx="871769" cy="175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32598D-1A5A-654C-AF60-7DAA6D28347E}"/>
                </a:ext>
              </a:extLst>
            </p:cNvPr>
            <p:cNvCxnSpPr/>
            <p:nvPr/>
          </p:nvCxnSpPr>
          <p:spPr>
            <a:xfrm rot="19800000" flipV="1">
              <a:off x="950662" y="2778623"/>
              <a:ext cx="871769" cy="175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572708-797A-0B47-A85C-A18796CA0473}"/>
                </a:ext>
              </a:extLst>
            </p:cNvPr>
            <p:cNvCxnSpPr/>
            <p:nvPr/>
          </p:nvCxnSpPr>
          <p:spPr>
            <a:xfrm>
              <a:off x="2071053" y="1717795"/>
              <a:ext cx="307873" cy="5120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236733-31AB-3446-A94F-409AF560A631}"/>
                </a:ext>
              </a:extLst>
            </p:cNvPr>
            <p:cNvCxnSpPr/>
            <p:nvPr/>
          </p:nvCxnSpPr>
          <p:spPr>
            <a:xfrm flipV="1">
              <a:off x="2071053" y="1690008"/>
              <a:ext cx="61575" cy="1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6858F-A98B-894C-80DB-FCE6077D9A64}"/>
                </a:ext>
              </a:extLst>
            </p:cNvPr>
            <p:cNvCxnSpPr/>
            <p:nvPr/>
          </p:nvCxnSpPr>
          <p:spPr>
            <a:xfrm flipV="1">
              <a:off x="2309147" y="2114470"/>
              <a:ext cx="61575" cy="1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EA5E4D-6EF9-6746-BFEC-1C2C5E26E12D}"/>
                </a:ext>
              </a:extLst>
            </p:cNvPr>
            <p:cNvSpPr txBox="1"/>
            <p:nvPr/>
          </p:nvSpPr>
          <p:spPr>
            <a:xfrm>
              <a:off x="2194202" y="1717795"/>
              <a:ext cx="26208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1B79DD-3765-E446-B0E6-3A5AD41B0C01}"/>
                </a:ext>
              </a:extLst>
            </p:cNvPr>
            <p:cNvSpPr/>
            <p:nvPr/>
          </p:nvSpPr>
          <p:spPr>
            <a:xfrm>
              <a:off x="1873987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D43C1-6CED-8243-BDEE-5C5BFF17C939}"/>
                </a:ext>
              </a:extLst>
            </p:cNvPr>
            <p:cNvSpPr txBox="1"/>
            <p:nvPr/>
          </p:nvSpPr>
          <p:spPr>
            <a:xfrm>
              <a:off x="1690726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baseline="-250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93548A-09A5-E645-9D5E-C8268C7A05F6}"/>
                </a:ext>
              </a:extLst>
            </p:cNvPr>
            <p:cNvSpPr/>
            <p:nvPr/>
          </p:nvSpPr>
          <p:spPr>
            <a:xfrm>
              <a:off x="2423772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E8A7B4-730C-E643-81A8-D0CF4565D72A}"/>
                </a:ext>
              </a:extLst>
            </p:cNvPr>
            <p:cNvSpPr txBox="1"/>
            <p:nvPr/>
          </p:nvSpPr>
          <p:spPr>
            <a:xfrm>
              <a:off x="2240510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4E7B54-420B-014F-A425-19382899E521}"/>
                </a:ext>
              </a:extLst>
            </p:cNvPr>
            <p:cNvSpPr/>
            <p:nvPr/>
          </p:nvSpPr>
          <p:spPr>
            <a:xfrm>
              <a:off x="977380" y="2421516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05E011-6E66-E14F-869A-51F3E02E0C89}"/>
                </a:ext>
              </a:extLst>
            </p:cNvPr>
            <p:cNvSpPr txBox="1"/>
            <p:nvPr/>
          </p:nvSpPr>
          <p:spPr>
            <a:xfrm>
              <a:off x="794119" y="210401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8A1DE-BE51-F74A-AB47-8BE19770FB6C}"/>
                </a:ext>
              </a:extLst>
            </p:cNvPr>
            <p:cNvSpPr txBox="1"/>
            <p:nvPr/>
          </p:nvSpPr>
          <p:spPr>
            <a:xfrm>
              <a:off x="1785918" y="250030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3F9ED9-6E55-474C-9DCC-514CE760E996}"/>
                </a:ext>
              </a:extLst>
            </p:cNvPr>
            <p:cNvSpPr/>
            <p:nvPr/>
          </p:nvSpPr>
          <p:spPr>
            <a:xfrm>
              <a:off x="1737335" y="252109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41" name="Object 16">
              <a:extLst>
                <a:ext uri="{FF2B5EF4-FFF2-40B4-BE49-F238E27FC236}">
                  <a16:creationId xmlns:a16="http://schemas.microsoft.com/office/drawing/2014/main" id="{BE452650-CA84-CF43-B328-9F12BC0F76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7804303"/>
                </p:ext>
              </p:extLst>
            </p:nvPr>
          </p:nvGraphicFramePr>
          <p:xfrm>
            <a:off x="1187624" y="1844824"/>
            <a:ext cx="3175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3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4712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7624" y="1844824"/>
                          <a:ext cx="3175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7">
              <a:extLst>
                <a:ext uri="{FF2B5EF4-FFF2-40B4-BE49-F238E27FC236}">
                  <a16:creationId xmlns:a16="http://schemas.microsoft.com/office/drawing/2014/main" id="{0FA6A825-0134-6342-8305-CCDF7C7102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1760691"/>
                </p:ext>
              </p:extLst>
            </p:nvPr>
          </p:nvGraphicFramePr>
          <p:xfrm>
            <a:off x="1281113" y="2708275"/>
            <a:ext cx="482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" name="Equation" r:id="rId7" imgW="507960" imgH="431640" progId="Equation.DSMT4">
                    <p:embed/>
                  </p:oleObj>
                </mc:Choice>
                <mc:Fallback>
                  <p:oleObj name="Equation" r:id="rId7" imgW="507960" imgH="431640" progId="Equation.DSMT4">
                    <p:embed/>
                    <p:pic>
                      <p:nvPicPr>
                        <p:cNvPr id="4712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113" y="2708275"/>
                          <a:ext cx="482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790214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2634</TotalTime>
  <Words>1884</Words>
  <Application>Microsoft Office PowerPoint</Application>
  <PresentationFormat>On-screen Show (16:9)</PresentationFormat>
  <Paragraphs>401</Paragraphs>
  <Slides>29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Réduction et équilibre</vt:lpstr>
      <vt:lpstr>Objectif du cours</vt:lpstr>
      <vt:lpstr>Contenu du cours</vt:lpstr>
      <vt:lpstr>L’idée de la réduction</vt:lpstr>
      <vt:lpstr>La réduction d’un système de forces et moments en un point</vt:lpstr>
      <vt:lpstr>Réduction</vt:lpstr>
      <vt:lpstr>Cas 1: Réduire la force F du point A au point B </vt:lpstr>
      <vt:lpstr>Cas 2: Réduire la force F du point A au point B quand B est sur la ligne d’action de F  </vt:lpstr>
      <vt:lpstr>Cas 3: Réduire le moment M du point O au point P </vt:lpstr>
      <vt:lpstr>PowerPoint Presentation</vt:lpstr>
      <vt:lpstr>Equilibre </vt:lpstr>
      <vt:lpstr>Principe de l’action et de la réaction</vt:lpstr>
      <vt:lpstr>Le principe du corps isolé</vt:lpstr>
      <vt:lpstr>Définition de l’équilibre</vt:lpstr>
      <vt:lpstr>Formes principales des équations d’équilibre </vt:lpstr>
      <vt:lpstr>Exemple: Poutre simple avec porte-à-faux</vt:lpstr>
      <vt:lpstr>Exemple (suite)</vt:lpstr>
      <vt:lpstr>Exemple (suite)</vt:lpstr>
      <vt:lpstr>Exemple (suite)</vt:lpstr>
      <vt:lpstr>Remarque sur le signe dans les calculs d’équilibre </vt:lpstr>
      <vt:lpstr>PowerPoint Presentation</vt:lpstr>
      <vt:lpstr>PowerPoint Presentation</vt:lpstr>
      <vt:lpstr>PowerPoint Presentation</vt:lpstr>
      <vt:lpstr>PowerPoint Presentation</vt:lpstr>
      <vt:lpstr>Démarche pour formuler les équations d’équilibre d’un solide </vt:lpstr>
      <vt:lpstr>Formes principales et formes équivalentes des équations d’équilibres </vt:lpstr>
      <vt:lpstr>3 formes équivalentes des équations d‘équilibre dans le plan </vt:lpstr>
      <vt:lpstr>Chapitres à étudier dans le TGC 1</vt:lpstr>
      <vt:lpstr>Références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101</cp:revision>
  <cp:lastPrinted>2022-03-01T06:43:35Z</cp:lastPrinted>
  <dcterms:created xsi:type="dcterms:W3CDTF">2019-04-02T06:24:35Z</dcterms:created>
  <dcterms:modified xsi:type="dcterms:W3CDTF">2024-01-17T17:19:26Z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